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3"/>
  </p:notesMasterIdLst>
  <p:sldIdLst>
    <p:sldId id="256" r:id="rId2"/>
    <p:sldId id="315" r:id="rId3"/>
    <p:sldId id="258" r:id="rId4"/>
    <p:sldId id="316" r:id="rId5"/>
    <p:sldId id="261" r:id="rId6"/>
    <p:sldId id="317" r:id="rId7"/>
    <p:sldId id="318" r:id="rId8"/>
    <p:sldId id="322" r:id="rId9"/>
    <p:sldId id="344" r:id="rId10"/>
    <p:sldId id="324" r:id="rId11"/>
    <p:sldId id="326" r:id="rId12"/>
    <p:sldId id="328" r:id="rId13"/>
    <p:sldId id="341" r:id="rId14"/>
    <p:sldId id="342" r:id="rId15"/>
    <p:sldId id="343" r:id="rId16"/>
    <p:sldId id="330" r:id="rId17"/>
    <p:sldId id="332" r:id="rId18"/>
    <p:sldId id="334" r:id="rId19"/>
    <p:sldId id="336" r:id="rId20"/>
    <p:sldId id="338" r:id="rId21"/>
    <p:sldId id="337" r:id="rId22"/>
    <p:sldId id="345" r:id="rId23"/>
    <p:sldId id="340" r:id="rId24"/>
    <p:sldId id="357" r:id="rId25"/>
    <p:sldId id="351" r:id="rId26"/>
    <p:sldId id="306" r:id="rId27"/>
    <p:sldId id="308" r:id="rId28"/>
    <p:sldId id="314" r:id="rId29"/>
    <p:sldId id="311" r:id="rId30"/>
    <p:sldId id="310" r:id="rId31"/>
    <p:sldId id="313" r:id="rId32"/>
    <p:sldId id="312" r:id="rId33"/>
    <p:sldId id="295" r:id="rId34"/>
    <p:sldId id="347" r:id="rId35"/>
    <p:sldId id="297" r:id="rId36"/>
    <p:sldId id="296" r:id="rId37"/>
    <p:sldId id="268" r:id="rId38"/>
    <p:sldId id="271" r:id="rId39"/>
    <p:sldId id="270" r:id="rId40"/>
    <p:sldId id="269" r:id="rId41"/>
    <p:sldId id="294" r:id="rId42"/>
    <p:sldId id="272" r:id="rId43"/>
    <p:sldId id="282" r:id="rId44"/>
    <p:sldId id="299" r:id="rId45"/>
    <p:sldId id="301" r:id="rId46"/>
    <p:sldId id="354" r:id="rId47"/>
    <p:sldId id="302" r:id="rId48"/>
    <p:sldId id="355" r:id="rId49"/>
    <p:sldId id="304" r:id="rId50"/>
    <p:sldId id="353" r:id="rId51"/>
    <p:sldId id="35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894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EA973-0963-4B57-9A40-BFDB8B79693C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51437-6F64-448B-A7EE-27C7D6030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1437-6F64-448B-A7EE-27C7D60307E5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071546"/>
            <a:ext cx="7772400" cy="27146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Профилактика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наркомании и ВИЧ/СПИД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7" y="4357694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Виртуальная выставка литературы из фондов ФБ ТГУ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5756" t="16082" r="36774" b="10008"/>
          <a:stretch>
            <a:fillRect/>
          </a:stretch>
        </p:blipFill>
        <p:spPr bwMode="auto">
          <a:xfrm>
            <a:off x="500033" y="1000109"/>
            <a:ext cx="3071835" cy="42148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3" y="500043"/>
            <a:ext cx="4614867" cy="6072230"/>
          </a:xfrm>
        </p:spPr>
        <p:txBody>
          <a:bodyPr>
            <a:noAutofit/>
          </a:bodyPr>
          <a:lstStyle/>
          <a:p>
            <a:pPr indent="342900" algn="just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ВИЧ-инфекция и СПИД : клинические рекомендации [Электронный ресурс] / под ред. В.В. Покровского - Москва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2019. - 160 с. (Серия "Клинические рекомендации") - ISBN 978-5-9704-4869-4 - Режим доступа: http://www.studentlibrary.ru/book/ISBN9785970448694.html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Издание содержит обновленные рекомендации по антиретровирусной терапии у взрослых, профилактике и лечению вторичных и сопутствующих заболеваний, постконтактной профилактике ВИЧ-инфекции. </a:t>
            </a: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Книга предназначена специалистам, оказывающим помощь больным ВИЧ-инфекцией, инфекционистам и врачам смежных специальностей, а также преподавателям медицинских вузов.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319" t="34024" r="79316" b="35087"/>
          <a:stretch>
            <a:fillRect/>
          </a:stretch>
        </p:blipFill>
        <p:spPr bwMode="auto">
          <a:xfrm>
            <a:off x="344169" y="857232"/>
            <a:ext cx="327316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9058" y="214290"/>
            <a:ext cx="4757743" cy="6429420"/>
          </a:xfrm>
        </p:spPr>
        <p:txBody>
          <a:bodyPr>
            <a:noAutofit/>
          </a:bodyPr>
          <a:lstStyle/>
          <a:p>
            <a:pPr indent="342900"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Хрянин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А.А. ВИЧ-инфекция в терапевтической практике [Электронный ресурс] /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Хрянин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А.А., Решетников О.В. - Москва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2018. - 88 с. - ISBN 978-5-9704-4735-2 - Режим доступа: http://www.studentlibrary.ru/book/ISBN9785970447352.html</a:t>
            </a:r>
          </a:p>
          <a:p>
            <a:pPr indent="3429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книге на основе собственных исследований авторов и данных мировой литературы представлена парадигма подхода к ВИЧ-инфекции/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СПИДу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ней освещены основные вопросы эпидемиологии, клинических проявлений, лабораторной диагностики и лечения ВИЧ-инфекции. </a:t>
            </a:r>
          </a:p>
          <a:p>
            <a:pPr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Издание предназначено исследователям, практикующим врачам - терапевтам, врачам общей практики, дерматовенерологам, инфекционистам, акушерам-гинекологам, урологам, слушателям курсов повышения квалификации, клиническим ординаторам и студентам медицинских вузов.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429125" y="500043"/>
            <a:ext cx="4257676" cy="5626121"/>
          </a:xfrm>
        </p:spPr>
        <p:txBody>
          <a:bodyPr>
            <a:normAutofit fontScale="85000" lnSpcReduction="10000"/>
          </a:bodyPr>
          <a:lstStyle/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Избранные лекции по ВИЧ-инфекции [Электронный ресурс] / под ред. В. В. Покровского - Москва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2015. - 512 с. - ISBN 978-5-9704-3303-4 - Режим доступа: http://www.studentlibrary.ru/book/ISBN9785970433034.html</a:t>
            </a:r>
          </a:p>
          <a:p>
            <a:pPr indent="342900"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20000"/>
              </a:lnSpc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Данное издание посвящено клиническим аспектам ВИЧ/СПИДа. Книга содержит самые актуальные вопросы развития ВИЧ/СПИДа, течения основных вторичных (оппортунистических) и сопутствующих заболеваний, их диагностики и лечения.</a:t>
            </a:r>
          </a:p>
          <a:p>
            <a:pPr indent="457200" algn="just">
              <a:lnSpc>
                <a:spcPct val="120000"/>
              </a:lnSpc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20000"/>
              </a:lnSpc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    Предназначена  для медицинского персонала и врачей всех специальностей, для учителей, студентов и преподавателей вузов медицинского и биологического профиля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 l="27294" t="18749" r="34619" b="10937"/>
          <a:stretch>
            <a:fillRect/>
          </a:stretch>
        </p:blipFill>
        <p:spPr bwMode="auto">
          <a:xfrm>
            <a:off x="500035" y="1142985"/>
            <a:ext cx="3139303" cy="434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5157" t="38086" r="41405" b="17968"/>
          <a:stretch>
            <a:fillRect/>
          </a:stretch>
        </p:blipFill>
        <p:spPr bwMode="auto">
          <a:xfrm>
            <a:off x="257146" y="1142984"/>
            <a:ext cx="3171847" cy="425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extBox 2"/>
          <p:cNvSpPr txBox="1"/>
          <p:nvPr/>
        </p:nvSpPr>
        <p:spPr>
          <a:xfrm>
            <a:off x="4429125" y="428605"/>
            <a:ext cx="41434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Зудин,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Б.И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Кожные и венерические болезни [Электронный ресурс] : учеб. для мед. училищ и колледжей / Зудин Б.И., Кочергин Н.Г., Зудин А.Б. - 2-е изд.,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перераб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и доп. - Москва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2013. - 288 с. - ISBN 978-5-9704-2672-2 - Режим доступа: http://www.studentlibrary.ru/book/ISBN9785970426722.html</a:t>
            </a:r>
          </a:p>
          <a:p>
            <a:pPr indent="457200" algn="just">
              <a:buFont typeface="Arial" pitchFamily="34" charset="0"/>
              <a:buChar char="•"/>
            </a:pP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7685" y="2714620"/>
            <a:ext cx="42148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Авторы включили в учебник современные сведения о заболеваниях кожи, принципах терапии и тактике ухода за больными. Рассмотрены вопросы ВИЧ инфекции.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Учебник предназначен учащимся медицинских училищ и других медицинских учебных заведений системы специального профессионального образования.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197" t="39634" r="84619" b="32355"/>
          <a:stretch>
            <a:fillRect/>
          </a:stretch>
        </p:blipFill>
        <p:spPr bwMode="auto">
          <a:xfrm>
            <a:off x="230157" y="1071546"/>
            <a:ext cx="31988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4143372" y="714357"/>
            <a:ext cx="4286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Белоусова, А. К. Инфекционные болезни с курсом ВИЧ-инфекции и эпидемиологии [Текст] : учебник / А. К. Белоусова, В. Н.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Дунайцева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; под ред. Б. В.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Кабарухина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.— 8-е изд. — Ростов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/Д. : Феникс, 2015 .— 364 с. : ил., табл. — (Среднее медицинское образование) .— ISBN 978-5-222-23798-4.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1" y="2714621"/>
            <a:ext cx="4572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учебнике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изложены материалы общей части по кишечным инфекциям, инфекциям дыхательных путей, ВИЧ-инфекциям и инфекциям наружных покровов. Подробно рассматриваются этиология, эпидемиология, клиника. Особое внимание уделено общей и специфической профилактике.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Учебник предназначен для преподавателей и студентов медицинских учреждений.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428604"/>
            <a:ext cx="4286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Палатова, Н.М. ВИЧ-инфекция. Клинические проявления и формы. Сестринский уход. Профилактика профессиональных заражений [Текст] : учеб. пособие / Н.М. Палатова, О.Ю. Егорова .— Москва ; Санкт-Петербург ; Краснодар : Лань, 2017 .— 111 с.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4394" t="47851" r="70703" b="13086"/>
          <a:stretch>
            <a:fillRect/>
          </a:stretch>
        </p:blipFill>
        <p:spPr bwMode="auto">
          <a:xfrm>
            <a:off x="127436" y="785795"/>
            <a:ext cx="3406611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3929059" y="2643183"/>
            <a:ext cx="4286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Учебное пособие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себя основные современные сведения по вопросу ВИЧ-инфекции.</a:t>
            </a:r>
          </a:p>
          <a:p>
            <a:pPr indent="457200" algn="just"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Пособие составлено в соответствии с требованиями ФОС и предназначено для преподавателей и студентов медицинских училищ, колледжей, обучающихся по специальности "Сестринское дело" базового уровня образования.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450" t="45659" r="77713" b="38129"/>
          <a:stretch>
            <a:fillRect/>
          </a:stretch>
        </p:blipFill>
        <p:spPr bwMode="auto">
          <a:xfrm>
            <a:off x="428597" y="1000109"/>
            <a:ext cx="2714644" cy="226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57621" y="214290"/>
            <a:ext cx="4829180" cy="6357982"/>
          </a:xfrm>
        </p:spPr>
        <p:txBody>
          <a:bodyPr>
            <a:noAutofit/>
          </a:bodyPr>
          <a:lstStyle/>
          <a:p>
            <a:pPr indent="342900"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Особенности антиретровирусной терапии при ВИЧ-инфекции и туберкулёзе. Модуль / А.М. Пантелеев - Москва: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2018. - ISBN --  Режим доступа: http://www.studentlibrary.ru/book/07-MOD-2373.html</a:t>
            </a:r>
          </a:p>
          <a:p>
            <a:pPr indent="342900"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учебном модуле представлена информация о современных принципах проведения и особенностях антиретровирусной терапии у пациентов с сочетанием туберкулеза и ВИЧ-инфекции.</a:t>
            </a:r>
          </a:p>
          <a:p>
            <a:pPr indent="342900"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ВИЧ-инфекции у детей и подростков. Модуль / Л.Ю.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Афонина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2018. – ISBN – Режим доступа: http://www.studentlibrary.ru/book/07-MOD-2371.html</a:t>
            </a:r>
          </a:p>
          <a:p>
            <a:pPr indent="342900" algn="just"/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модуле раскрываются различные аспекты ВИЧ-инфекции у детей и подростков.</a:t>
            </a: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Учебные модули предназначены для студентов медицинских вузов.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 l="3857" t="30469" r="77100" b="50976"/>
          <a:stretch>
            <a:fillRect/>
          </a:stretch>
        </p:blipFill>
        <p:spPr bwMode="auto">
          <a:xfrm>
            <a:off x="354512" y="3714752"/>
            <a:ext cx="27887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563" t="46083" r="77818" b="38306"/>
          <a:stretch>
            <a:fillRect/>
          </a:stretch>
        </p:blipFill>
        <p:spPr bwMode="auto">
          <a:xfrm>
            <a:off x="571473" y="571481"/>
            <a:ext cx="303356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3" y="214290"/>
            <a:ext cx="4786347" cy="6429420"/>
          </a:xfrm>
        </p:spPr>
        <p:txBody>
          <a:bodyPr>
            <a:noAutofit/>
          </a:bodyPr>
          <a:lstStyle/>
          <a:p>
            <a:pPr indent="342900"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Выбор антиретровирусной терапии у ВИЧ-инфицированных пациентов с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нейрокогнитивными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расстройствами. Модуль / А.В. Кравченко - Москва: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2017. - ISBN - Режим доступа: http://www.studentlibrary.ru/book/07-MOD-2356.html</a:t>
            </a:r>
          </a:p>
          <a:p>
            <a:pPr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данном модуле представлена информация о клинической картине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нейрокогнитивных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нарушений, ассоциированных с вирусом иммунодефицита человека, их диагностике, тактике выявления и ведения больных ВИЧ-инфекцией.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Инфекция ВИЧ. Модуль / под ред. Е.В.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Кухтевич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2017. - ISBN  - Режим доступа: http://www.studentlibrary.ru/book/07-MOD-1726.html</a:t>
            </a:r>
          </a:p>
          <a:p>
            <a:pPr indent="342900" algn="just"/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учебном модуле отражены вопросы эпидемиологии ВИЧ-инфекции, особенности развития эпидемического процесса, сделан акцент на профилактические мероприятия и работу в эпидемическом очаге ВИЧ-инфекции.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 l="4699" t="45689" r="78050" b="38281"/>
          <a:stretch>
            <a:fillRect/>
          </a:stretch>
        </p:blipFill>
        <p:spPr bwMode="auto">
          <a:xfrm>
            <a:off x="500036" y="3500439"/>
            <a:ext cx="302344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267" t="33308" r="77514" b="51755"/>
          <a:stretch>
            <a:fillRect/>
          </a:stretch>
        </p:blipFill>
        <p:spPr bwMode="auto">
          <a:xfrm>
            <a:off x="500035" y="714356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43373" y="214291"/>
            <a:ext cx="4714908" cy="6286544"/>
          </a:xfrm>
        </p:spPr>
        <p:txBody>
          <a:bodyPr>
            <a:noAutofit/>
          </a:bodyPr>
          <a:lstStyle/>
          <a:p>
            <a:pPr indent="342900"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ВИЧ-инфекция. Общие вопросы. Модуль / Т.Н. Ермак. - Москва: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2016. - ISBN -- - Режим доступа: http://www.studentlibrary.ru/book/07-MOD-1483.html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учебном модуле рассмотрены различные медицинские аспекты ВИЧ-инфекции. Подробно изложены вопросы лечения и диспансерного наблюдения, профилактики. Особое внимание уделено вопросам профилактики профессионального заражения.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Поражения кожи и слизистых оболочек у больных ВИЧ/СПИДом. Модуль / В.В. Чеботарев, М.С.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Асхаков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2016. - ISBN - Режим доступа: http://www.studentlibrary.ru/book/07-MOD-1367.html</a:t>
            </a: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Модуль посвящен изучению поражений кожи и слизистых оболочек у больных ВИЧ/СПИДом. Особое внимание уделено клиническим проявлениям на коже и слизистых оболочках при СПИД-ассоциированных заболеваниях и особенностям течения ВИЧ-инфекции у детей.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 l="4594" t="46162" r="77836" b="38788"/>
          <a:stretch>
            <a:fillRect/>
          </a:stretch>
        </p:blipFill>
        <p:spPr bwMode="auto">
          <a:xfrm>
            <a:off x="500034" y="3857628"/>
            <a:ext cx="321471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30406" t="26704" r="32039" b="40201"/>
          <a:stretch>
            <a:fillRect/>
          </a:stretch>
        </p:blipFill>
        <p:spPr bwMode="auto">
          <a:xfrm>
            <a:off x="357157" y="428605"/>
            <a:ext cx="2786083" cy="224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9058" y="428606"/>
            <a:ext cx="4757743" cy="1285883"/>
          </a:xfrm>
        </p:spPr>
        <p:txBody>
          <a:bodyPr>
            <a:normAutofit/>
          </a:bodyPr>
          <a:lstStyle/>
          <a:p>
            <a:pPr indent="34290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Ранняя диагностика ВИЧ-инфекции у взрослых. Модуль / Ю.В.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Лобзин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Е.В. Степанова, В.М. Антонов, Г.И.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Кирпичникова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- Москва: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2014. - ISBN - Режим доступа: http://www.studentlibrary.ru/book/07-MOD-0516.html</a:t>
            </a: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4394" t="43945" r="89013" b="43360"/>
          <a:stretch>
            <a:fillRect/>
          </a:stretch>
        </p:blipFill>
        <p:spPr bwMode="auto">
          <a:xfrm>
            <a:off x="285720" y="3500438"/>
            <a:ext cx="264320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/>
          <p:cNvSpPr txBox="1"/>
          <p:nvPr/>
        </p:nvSpPr>
        <p:spPr>
          <a:xfrm>
            <a:off x="4214811" y="3857629"/>
            <a:ext cx="45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Мазурчик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Н.В., ВИЧ-ИНФЕКЦИЯ В НАРКОЛОГИЧЕСКОЙ ПРАКТИКЕ [Электронный ресурс] / Н.В.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Мазурчик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П.П. Огурцов - Москва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2011. - ISBN -- - Режим доступа: http://www.studentlibrary.ru/book/970408872V0030.html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4811" y="5143512"/>
            <a:ext cx="47863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 учебном пособии собран материал врачей наркологов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проблемах ВИЧ-инфекции.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Издание предназначено наркологам, психиатрам, студентам старших курсов медицинских вузов.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4811" y="1785927"/>
            <a:ext cx="442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учебном модуле представлены: клинические проявления ВИЧ-инфекции; методы ранней диагностики и критерии; дифференциальной диагностики различных стадий ВИЧ-инфекции; схемы лечения больных ВИЧ-инфекцией.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7" y="1214422"/>
            <a:ext cx="835824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Стремительность нарастания масштабов эпидемии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ВИЧ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инфекции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мире,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отсутствие надежных средств профилактики и лечения дают основание отнести эту проблему к самым актуальным социально-значимым проблемам современного общества.</a:t>
            </a:r>
          </a:p>
          <a:p>
            <a:pPr indent="457200"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инфекции в настоящее время обусловлена тем, что это заболевание постоянно прогрессирует среди населения, поражая все большее и большее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количество людей не только в России, но и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 всем мире.</a:t>
            </a:r>
          </a:p>
          <a:p>
            <a:pPr indent="457200"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https://sosnovybor-ykt.ru/wp-content/uploads/2017/05/wsi-imageoptim-1-768x76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669" y="4286256"/>
            <a:ext cx="2500331" cy="25003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0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8056" t="10742" r="9912" b="82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4811" y="500042"/>
            <a:ext cx="442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   Международные руководящие принципы по ВИЧ/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СПИДу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 правам человека. Объединенный вариант 2006 г. / . - Швейцария : б.и., 2006. - 120 с. - ISBN 92-1-454025-X ; То же [Электронный ресурс]. -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URL:http://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biblioclub.ru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index.php?page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book&amp;id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=118534 (29.05.2019).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7687" y="2428868"/>
            <a:ext cx="4143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Представлены руководящие принципы, разработанные Комиссией по правам человека,  в которых подчеркнута необходимость и важность разработки рекомендаций для государств, которые следует предпринимать для защиты прав человека в контексте эпидемии ВИЧ. 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Предназначено для широкого круга читателей.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29492" t="14844" r="32056" b="16797"/>
          <a:stretch>
            <a:fillRect/>
          </a:stretch>
        </p:blipFill>
        <p:spPr bwMode="auto">
          <a:xfrm>
            <a:off x="428596" y="1071547"/>
            <a:ext cx="3107552" cy="41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7052" t="35388" r="68980" b="37399"/>
          <a:stretch>
            <a:fillRect/>
          </a:stretch>
        </p:blipFill>
        <p:spPr bwMode="auto">
          <a:xfrm>
            <a:off x="477174" y="1142984"/>
            <a:ext cx="302527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571481"/>
            <a:ext cx="4471991" cy="5554683"/>
          </a:xfrm>
        </p:spPr>
        <p:txBody>
          <a:bodyPr>
            <a:normAutofit/>
          </a:bodyPr>
          <a:lstStyle/>
          <a:p>
            <a:pPr indent="342900" algn="just"/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Генеральная Ассамблея. Проект резолюции, представленный Председателем Генеральной Ассамблеи. Политическая декларация по ВИЧ/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СПИДу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: активизация наших усилий по искоренению ВИЧ/СПИДа. - Москва : Информационный центр ООН, 2011. - 22 с. ; То же [Электронный ресурс]. - URL: http://biblioclub.ru/index.php?page=book&amp;id=118471 (23.04.2019).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Представлен проект резолюции Генеральной Ассамблеи ООН (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10-й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пункт), о приверженности делу борьбы с ВИЧ/СПИДом и Политическая декларация по ВИЧ/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СПИДу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31471" t="40912" r="47227" b="18490"/>
          <a:stretch>
            <a:fillRect/>
          </a:stretch>
        </p:blipFill>
        <p:spPr bwMode="auto">
          <a:xfrm>
            <a:off x="571474" y="1142984"/>
            <a:ext cx="292895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3" y="428604"/>
            <a:ext cx="4614867" cy="6000792"/>
          </a:xfrm>
        </p:spPr>
        <p:txBody>
          <a:bodyPr>
            <a:normAutofit lnSpcReduction="10000"/>
          </a:bodyPr>
          <a:lstStyle/>
          <a:p>
            <a:pPr indent="342900"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Бутовский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А.Ю. Правовые основы профилактики СПИДа и заболеваний, передающихся половым путем (ЗППП)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учеб.-метод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пособие / А.Ю.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Бутовский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Ю.А.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Бутовская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- Москва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2013. - 71 с. - ISBN 978-5-4458-3435-9 ; То же [Электронный ресурс]. - URL: http://biblioclub.ru/index.php?page=book&amp;id=210621 (23.04.2019).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Учебно-методическое пособие призвано помочь педагогам, родителям, учащимся и молодежи разобраться в проблемах заболеваний, передающихся половым путем и СПИДа, предупредить возникновение этой проблемы в семье и учебном заведении, и оказать информационную и правовую поддержку всем желающим бороться и противостоять этим явлениям в обществе.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732" t="12695" r="37012" b="21875"/>
          <a:stretch>
            <a:fillRect/>
          </a:stretch>
        </p:blipFill>
        <p:spPr bwMode="auto">
          <a:xfrm>
            <a:off x="571472" y="357167"/>
            <a:ext cx="807249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"/>
            <a:ext cx="7395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571481"/>
            <a:ext cx="81439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настоящее время проблема наркомании среди подростков и молодёжи волнует всё человечество.                  Незаконный оборот наркотических средств, психотропных веществ, и злоупотребление ими представляют серьёзную угрозу экономическому процветанию, здоровью населения и национальной безопасности России.</a:t>
            </a:r>
          </a:p>
          <a:p>
            <a:pPr algn="just"/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29" t="26367" r="48730" b="9179"/>
          <a:stretch>
            <a:fillRect/>
          </a:stretch>
        </p:blipFill>
        <p:spPr bwMode="auto">
          <a:xfrm>
            <a:off x="5357819" y="3357562"/>
            <a:ext cx="35719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1465" t="16601" r="37744" b="22851"/>
          <a:stretch>
            <a:fillRect/>
          </a:stretch>
        </p:blipFill>
        <p:spPr bwMode="auto">
          <a:xfrm>
            <a:off x="500035" y="3339487"/>
            <a:ext cx="4143404" cy="309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0"/>
            <a:ext cx="86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Наркотики - это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3" y="1142986"/>
            <a:ext cx="8715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9" y="1142984"/>
            <a:ext cx="84296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Наркотики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  это яд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Наркотики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  это разрушение души и тела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Наркотики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  это интеллектуальная, моральная, социальная деградация личности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Наркотики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  это когда мир сужается и распадается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Наркотики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  это когда человек больной и не осознает этого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Они вызывают: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Депрессии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Психозы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Ухудшение памяти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Повреждение мозга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29" t="26367" r="48730" b="9179"/>
          <a:stretch>
            <a:fillRect/>
          </a:stretch>
        </p:blipFill>
        <p:spPr bwMode="auto">
          <a:xfrm>
            <a:off x="6500827" y="4214818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7" y="1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Наркотики растительного происхождения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170" t="41016" r="28954" b="32617"/>
          <a:stretch>
            <a:fillRect/>
          </a:stretch>
        </p:blipFill>
        <p:spPr bwMode="auto">
          <a:xfrm>
            <a:off x="428596" y="928670"/>
            <a:ext cx="457203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1" y="3357562"/>
            <a:ext cx="86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Наркотики синтетического происхождения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6567" t="53996" r="51315" b="26344"/>
          <a:stretch>
            <a:fillRect/>
          </a:stretch>
        </p:blipFill>
        <p:spPr bwMode="auto">
          <a:xfrm>
            <a:off x="285721" y="4000505"/>
            <a:ext cx="214314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143505" y="4286256"/>
            <a:ext cx="37862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Этиловый спирт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Димедрол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Экстази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Снотворные-барбитураты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транквилизаторы и др.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49072" t="39062" r="27490" b="40430"/>
          <a:stretch>
            <a:fillRect/>
          </a:stretch>
        </p:blipFill>
        <p:spPr bwMode="auto">
          <a:xfrm>
            <a:off x="2643175" y="4714884"/>
            <a:ext cx="228601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14943" y="857233"/>
            <a:ext cx="3571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Марихуана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Гашиш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Маковая солома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Опий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Псилоцибинсодержащие   грибы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Мескалин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1" y="1285861"/>
            <a:ext cx="3429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5000 до н.э. Шумеры начали использовать опиум. В их языке существовала специальная идеограмма для обозначения этого растения, переводимая как «радость».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l="53149" t="37997" r="28759" b="46093"/>
          <a:stretch>
            <a:fillRect/>
          </a:stretch>
        </p:blipFill>
        <p:spPr bwMode="auto">
          <a:xfrm>
            <a:off x="5286380" y="1285861"/>
            <a:ext cx="307183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43673" t="55439" r="37012" b="26532"/>
          <a:stretch>
            <a:fillRect/>
          </a:stretch>
        </p:blipFill>
        <p:spPr bwMode="auto">
          <a:xfrm>
            <a:off x="5286380" y="4071942"/>
            <a:ext cx="31432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642909" y="4000505"/>
            <a:ext cx="33575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Наркотики употребляли воины, для поддержания боевого духа и чтобы не чувствовать боль.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1"/>
            <a:ext cx="8501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История возникновения наркотиков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3643315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3" y="500043"/>
            <a:ext cx="7929619" cy="2010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Наркотики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были известны практически во всех известных древних культурах – Древнем Риме, Египте, Греции, Индии, о них упоминают историки, говоря о таких цивилизациях, как инки и ацтеки. Даже народы Крайнего Севера знали о свойствах подобного рода веществ.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3125" t="11914" r="36816" b="22656"/>
          <a:stretch>
            <a:fillRect/>
          </a:stretch>
        </p:blipFill>
        <p:spPr bwMode="auto">
          <a:xfrm>
            <a:off x="5143506" y="2786059"/>
            <a:ext cx="350692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/>
          <p:cNvSpPr/>
          <p:nvPr/>
        </p:nvSpPr>
        <p:spPr>
          <a:xfrm>
            <a:off x="500033" y="3071811"/>
            <a:ext cx="421484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3500 до н.э. Самое раннее свидетельство о производстве алкоголя. Египетский папирус с изображением пивоварения.</a:t>
            </a:r>
          </a:p>
          <a:p>
            <a:pPr indent="457200"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История вопроса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785794"/>
            <a:ext cx="9001156" cy="6072206"/>
          </a:xfrm>
        </p:spPr>
        <p:txBody>
          <a:bodyPr>
            <a:normAutofit fontScale="25000" lnSpcReduction="20000"/>
          </a:bodyPr>
          <a:lstStyle/>
          <a:p>
            <a:pPr indent="720000"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indent="720000" algn="just">
              <a:buNone/>
            </a:pPr>
            <a:endParaRPr lang="ru-RU" sz="42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20000"/>
              </a:lnSpc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Первые сообщения о таинственной смертельной болезни появились в США в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1983 г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20000"/>
              </a:lnSpc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1983 г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—  французские ученые под руководством Люка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Монтанье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выделили вирус из  лимфатических узлов больного мужчины, а в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1984 г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американские ученые во главе с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Робертом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К.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Галло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выделили возбудитель заболевания из крови больных.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20000"/>
              </a:lnSpc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1985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год — изучены основные пути передачи ВИЧ, разработан первый тест на ВИЧ.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20000"/>
              </a:lnSpc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1985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— зарегистрирован первый случай ВИЧ/СПИДа в СССР у иностранного гражданина.</a:t>
            </a:r>
          </a:p>
          <a:p>
            <a:pPr indent="457200" algn="just">
              <a:lnSpc>
                <a:spcPct val="120000"/>
              </a:lnSpc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1986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— принято название – «вирус иммунодефицита человека», ВИЧ.</a:t>
            </a:r>
          </a:p>
          <a:p>
            <a:pPr indent="457200" algn="just">
              <a:lnSpc>
                <a:spcPct val="120000"/>
              </a:lnSpc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1987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— появился первый препарат для лечения СПИДа и зарегистрирован первый случай ВИЧ-инфекции у гражданина СССР.</a:t>
            </a:r>
          </a:p>
          <a:p>
            <a:pPr indent="457200" algn="just">
              <a:lnSpc>
                <a:spcPct val="120000"/>
              </a:lnSpc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1988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год — </a:t>
            </a: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декабря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объявлен ООН Всемирным днём борьбы со СПИДом</a:t>
            </a:r>
          </a:p>
          <a:p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7" descr="https://sosnovybor-ykt.ru/wp-content/uploads/2017/05/wsi-imageoptim-1-768x76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571604" cy="1428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1718" t="24414" r="52392" b="12109"/>
          <a:stretch>
            <a:fillRect/>
          </a:stretch>
        </p:blipFill>
        <p:spPr bwMode="auto">
          <a:xfrm>
            <a:off x="357158" y="642918"/>
            <a:ext cx="3500463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4071935" y="714356"/>
            <a:ext cx="457203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2700 до н.э. В Китае уже использовали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коноплю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(в виде настоя, как чай): император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Нунг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предписывал своим подданным принимать ее в качестве лекарства от подагры и рассеянности.</a:t>
            </a:r>
          </a:p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Китае в конце XIX века более трети населения употребляло опиум.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1933" y="3857629"/>
            <a:ext cx="47863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1839-1860 годы имели место опиумные войны, когда правительство Китая не хотело смиряться с распространением опиума в империи, но они окончились поражением китайского правительства. </a:t>
            </a:r>
            <a:endParaRPr lang="ru-RU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9072" t="39063" r="29687" b="26758"/>
          <a:stretch>
            <a:fillRect/>
          </a:stretch>
        </p:blipFill>
        <p:spPr bwMode="auto">
          <a:xfrm>
            <a:off x="5000629" y="214290"/>
            <a:ext cx="378621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571472" y="428605"/>
            <a:ext cx="3714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стенах погребальных комплексов  индейцев Центральной и Южной Америки есть изображения людей, жующих листья коки,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датируемые серединой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тысячелетия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 нашей эры.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197" t="27344" r="42871" b="24804"/>
          <a:stretch>
            <a:fillRect/>
          </a:stretch>
        </p:blipFill>
        <p:spPr bwMode="auto">
          <a:xfrm>
            <a:off x="357158" y="3143249"/>
            <a:ext cx="4357719" cy="334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/>
          <p:cNvSpPr txBox="1"/>
          <p:nvPr/>
        </p:nvSpPr>
        <p:spPr>
          <a:xfrm>
            <a:off x="5429258" y="3786190"/>
            <a:ext cx="31432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курении табака европейцам стало известно после открытия Америки Христофором Колумбом.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8596" y="1000108"/>
            <a:ext cx="850112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Вторая половина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Принесла человечеству новые синтетические яды, и ЛСД в том числе. Наркотики к 1970-1980-м годам превратилась в постоянный элемент массовой культуры на Западе, но и Россию наркомания не обошла.</a:t>
            </a:r>
          </a:p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 начале 1990-х годов Россию постигла настоящая эпидемия наркомании – с 1985 по 1995 год число только зарегистрированных наркоманов выросла в 5 раз.</a:t>
            </a:r>
          </a:p>
          <a:p>
            <a:pPr indent="4572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14348" y="428605"/>
            <a:ext cx="76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5721" y="1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Наркомания в России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 descr="http://www.gorod-elista.ru/images/stories/PU/2018/iyle/net-narkotikam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5" y="3214687"/>
            <a:ext cx="3143240" cy="300039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28596" y="3571876"/>
            <a:ext cx="4857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Проблема наркомании затрагивает около 30 млн. человек, т.е. практически каждого пятого жителя страны.</a:t>
            </a:r>
          </a:p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По данным международной организации «Врачи без границ», уже сегодня в России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3 до 4 млн.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наркоманов а некоторыми специалистами их число оценивается выше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 млн. чел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них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злоупотребляет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героин.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8490" t="36092" r="51939" b="24144"/>
          <a:stretch>
            <a:fillRect/>
          </a:stretch>
        </p:blipFill>
        <p:spPr bwMode="auto">
          <a:xfrm>
            <a:off x="417880" y="714356"/>
            <a:ext cx="322542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43373" y="214291"/>
            <a:ext cx="4467228" cy="59118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Наркомания в России: состояние, тенденции, пути преодоления [Текст] : пособие для педагогов и родителей / под общ. ред. А.Н.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Гаранского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. — Москва : ВЛАДОС-ПРЕСС, 2003. — 351 с. — (Психология безопасности и успеха) .— ISBN 5-305-00084-Х : 112.86.</a:t>
            </a:r>
          </a:p>
          <a:p>
            <a:pPr algn="just"/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Книга посвящена борьбе с наркоманией среди молодежи, написана на базе большого социологического материала, а также наблюдений педагогов и врачей-наркологов.</a:t>
            </a: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Книга адресована педагогам, руководителям образовательных учреждений, всем наставникам молодежи, работающим в сфере воспитания, родителям.</a:t>
            </a:r>
          </a:p>
          <a:p>
            <a:pPr indent="342900"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9326" t="14648" r="6250" b="20898"/>
          <a:stretch>
            <a:fillRect/>
          </a:stretch>
        </p:blipFill>
        <p:spPr bwMode="auto">
          <a:xfrm>
            <a:off x="571472" y="714357"/>
            <a:ext cx="3500461" cy="480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7" y="428604"/>
            <a:ext cx="4572032" cy="6215106"/>
          </a:xfrm>
        </p:spPr>
        <p:txBody>
          <a:bodyPr>
            <a:normAutofit fontScale="32500" lnSpcReduction="20000"/>
          </a:bodyPr>
          <a:lstStyle/>
          <a:p>
            <a:pPr lvl="0" indent="342900" algn="just">
              <a:lnSpc>
                <a:spcPct val="120000"/>
              </a:lnSpc>
            </a:pPr>
            <a:r>
              <a:rPr lang="ru-RU" sz="49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Захаров, А. (священник).                   Бриллиантовая явь [Текст] : Книга для наркоманов и их родителей, а также для тех, кто не хочет стать ни теми, ни другими / А. </a:t>
            </a:r>
            <a:r>
              <a:rPr lang="ru-RU" sz="4900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свящ</a:t>
            </a:r>
            <a:r>
              <a:rPr lang="ru-RU" sz="49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Захаров . — Санкт-Петербург, 2000. — 64 с.</a:t>
            </a:r>
          </a:p>
          <a:p>
            <a:pPr lvl="0" algn="just"/>
            <a:endParaRPr lang="ru-RU" sz="5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lnSpc>
                <a:spcPct val="120000"/>
              </a:lnSpc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Поводом для написания данной работы послужило знакомство с "Программой по избавлению от наркомании", разработанной Благотворительным фондом имени Геннадия Андреевича </a:t>
            </a:r>
            <a:r>
              <a:rPr lang="ru-RU" sz="5500" dirty="0" err="1" smtClean="0">
                <a:latin typeface="Times New Roman" pitchFamily="18" charset="0"/>
                <a:cs typeface="Times New Roman" pitchFamily="18" charset="0"/>
              </a:rPr>
              <a:t>Шичко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42900" algn="just">
              <a:lnSpc>
                <a:spcPct val="120000"/>
              </a:lnSpc>
              <a:buNone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Из этой программы сюда привлечены выписки из дневников наркоманов, большинство притч, посвящение, стихи, многие идеи и мысли. </a:t>
            </a:r>
          </a:p>
          <a:p>
            <a:pPr indent="342900" algn="just">
              <a:lnSpc>
                <a:spcPct val="120000"/>
              </a:lnSpc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Предназначено для широкого круга читателей.</a:t>
            </a:r>
          </a:p>
          <a:p>
            <a:pPr indent="342900" algn="just">
              <a:lnSpc>
                <a:spcPct val="120000"/>
              </a:lnSpc>
              <a:buNone/>
            </a:pPr>
            <a:endParaRPr lang="ru-RU" sz="5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3184" t="27916" r="83087" b="46667"/>
          <a:stretch>
            <a:fillRect/>
          </a:stretch>
        </p:blipFill>
        <p:spPr bwMode="auto">
          <a:xfrm>
            <a:off x="500034" y="785794"/>
            <a:ext cx="340091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5" y="571480"/>
            <a:ext cx="4257676" cy="4786346"/>
          </a:xfrm>
        </p:spPr>
        <p:txBody>
          <a:bodyPr>
            <a:noAutofit/>
          </a:bodyPr>
          <a:lstStyle/>
          <a:p>
            <a:pPr indent="342900" algn="just">
              <a:lnSpc>
                <a:spcPct val="120000"/>
              </a:lnSpc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Алкоголизм, наркомании, токсикомании [Текст] : учеб. пособие / Л.М.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Барденштейн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[и др.] . — Москва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ГЭОТАР-Медиа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2007 . — 55 с. — ISBN 978-5-9704-0387-7.</a:t>
            </a:r>
          </a:p>
          <a:p>
            <a:pPr indent="342900" algn="just">
              <a:lnSpc>
                <a:spcPct val="120000"/>
              </a:lnSpc>
              <a:buNone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lnSpc>
                <a:spcPct val="12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пособии приведены исторические сведения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 заболеваниях.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Представлена клиническая картина и общие подходы к терапии.</a:t>
            </a:r>
          </a:p>
          <a:p>
            <a:pPr indent="342900" algn="just">
              <a:lnSpc>
                <a:spcPct val="12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Учебное пособие предназначено студентам и преподавателям медицинских вузов.</a:t>
            </a:r>
          </a:p>
          <a:p>
            <a:pPr indent="342900"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6812" t="14753" r="52780" b="22511"/>
          <a:stretch>
            <a:fillRect/>
          </a:stretch>
        </p:blipFill>
        <p:spPr bwMode="auto">
          <a:xfrm>
            <a:off x="428597" y="714357"/>
            <a:ext cx="328614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5" y="428605"/>
            <a:ext cx="4257676" cy="569755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Колесов, Д.В. </a:t>
            </a:r>
            <a:r>
              <a:rPr lang="ru-RU" sz="1700" b="1" i="1" dirty="0" err="1" smtClean="0">
                <a:latin typeface="Times New Roman" pitchFamily="18" charset="0"/>
                <a:cs typeface="Times New Roman" pitchFamily="18" charset="0"/>
              </a:rPr>
              <a:t>Антинаркотическое</a:t>
            </a: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 воспитание [Текст] : учеб. пособие / Д.В. Колесов ; Рос. акад. образования. </a:t>
            </a:r>
            <a:r>
              <a:rPr lang="ru-RU" sz="1700" b="1" i="1" dirty="0" err="1" smtClean="0">
                <a:latin typeface="Times New Roman" pitchFamily="18" charset="0"/>
                <a:cs typeface="Times New Roman" pitchFamily="18" charset="0"/>
              </a:rPr>
              <a:t>Моск</a:t>
            </a: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. психолого-социальный </a:t>
            </a:r>
            <a:r>
              <a:rPr lang="ru-RU" sz="1700" b="1" i="1" dirty="0" err="1" smtClean="0">
                <a:latin typeface="Times New Roman" pitchFamily="18" charset="0"/>
                <a:cs typeface="Times New Roman" pitchFamily="18" charset="0"/>
              </a:rPr>
              <a:t>ин-т</a:t>
            </a: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 .— 4-е изд., </a:t>
            </a:r>
            <a:r>
              <a:rPr lang="ru-RU" sz="1700" b="1" i="1" dirty="0" err="1" smtClean="0">
                <a:latin typeface="Times New Roman" pitchFamily="18" charset="0"/>
                <a:cs typeface="Times New Roman" pitchFamily="18" charset="0"/>
              </a:rPr>
              <a:t>испр</a:t>
            </a: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. — Москва ; Воронеж : Изд-во МПСИ : Изд-во НПО "МОДЭК", 2003 .— 223 с. — (Б-ка педагога-практика) . — ISBN 5-89502-402-5 </a:t>
            </a:r>
          </a:p>
          <a:p>
            <a:pPr indent="34290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lnSpc>
                <a:spcPct val="11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Читатель найдет в предлагаемой книге ответы на вопросы о сущности наркомании, об особенностях их формирования и развития, о природе предрасполагающих к заболеваниям факторов о мерах борьбы с наркотической зависимостью, включая общественную профилактику и профилактику в семье.</a:t>
            </a:r>
          </a:p>
          <a:p>
            <a:pPr indent="342900" algn="just">
              <a:lnSpc>
                <a:spcPct val="11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Книга предназначена для учителей и родителей.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2664" t="36010" r="65543" b="23454"/>
          <a:stretch>
            <a:fillRect/>
          </a:stretch>
        </p:blipFill>
        <p:spPr bwMode="auto">
          <a:xfrm>
            <a:off x="500035" y="785794"/>
            <a:ext cx="341424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5" y="500043"/>
            <a:ext cx="4329115" cy="5626121"/>
          </a:xfrm>
        </p:spPr>
        <p:txBody>
          <a:bodyPr>
            <a:normAutofit/>
          </a:bodyPr>
          <a:lstStyle/>
          <a:p>
            <a:pPr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Бутовский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А.Ю. Наркомания: от мифов к реальности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учеб.-метод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пособие / А.Ю.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Бутовский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Ю.А.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Бутовская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- Москва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2013. - 103 с. - ISBN 978-5-4458-3397-0 ; То же [Электронный ресурс]. - URL: http://biblioclub.ru/index.php?page=book&amp;id=210618 (23.04.2019).</a:t>
            </a:r>
          </a:p>
          <a:p>
            <a:pPr indent="34290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Учебно-методическое пособие призвано помочь педагогам, родителям, учащимся и молодежи разобраться в сложных проблемах наркомании и наркозависимости, предупредить возникновение этой проблемы в семье и учебном заведении, и оказать информационную и правовую поддержку всем желающим бороться и противостоять этим явлениям в обществе.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2875" t="50397" r="44200" b="22007"/>
          <a:stretch>
            <a:fillRect/>
          </a:stretch>
        </p:blipFill>
        <p:spPr bwMode="auto">
          <a:xfrm>
            <a:off x="357159" y="642919"/>
            <a:ext cx="333215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1" y="357167"/>
            <a:ext cx="4572032" cy="6143668"/>
          </a:xfrm>
        </p:spPr>
        <p:txBody>
          <a:bodyPr>
            <a:noAutofit/>
          </a:bodyPr>
          <a:lstStyle/>
          <a:p>
            <a:pPr indent="34290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Медицинские, социальные и экономические последствия наркомании и алкоголизма / Е.А. Кошкина, Ш.И.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Спектор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В.Г.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Сенцов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С.И. Богданов. - Москва : ПЕР СЭ, 2008. - 288 с. - ISBN 978-5-9292-0174-5 ; То же [Электронный ресурс]. - URL: http://biblioclub.ru/index.php?page=book&amp;id=86330 (23.04.2019).</a:t>
            </a:r>
          </a:p>
          <a:p>
            <a:pPr indent="342900"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монографии представлены данные об историческом контексте проблемы наркомании и алкоголизма в различных странах мира и России.</a:t>
            </a:r>
          </a:p>
          <a:p>
            <a:pPr indent="34290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4290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Монография предназначена для ученых, работающих в области проблем комплексного изучения человека, психологии, социальной медицины и экологии человека, для медицинских специалистов, работающих в области лечения и профилактики наркотической и алкогольной зависимости.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8548" t="48079" r="62115" b="14681"/>
          <a:stretch>
            <a:fillRect/>
          </a:stretch>
        </p:blipFill>
        <p:spPr bwMode="auto">
          <a:xfrm>
            <a:off x="432357" y="785794"/>
            <a:ext cx="321095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5" y="357167"/>
            <a:ext cx="4329115" cy="5768997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Менделевич, В.Д. Этика современной наркологии : монография / В.Д. Менделевич. - Москва : Издательский Дом «Городец», 2016. - 218 с. : табл., -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.: с. 163-191 - ISBN 978-5-906815-92-7 ; То же [Электронный ресурс]. - URL: http://biblioclub.ru/index.php?page=book&amp;id=496581 (23.04.2019).</a:t>
            </a:r>
          </a:p>
          <a:p>
            <a:pPr indent="3429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lnSpc>
                <a:spcPct val="11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Монография посвящена этической и правовой оценке действующих принципов и процедур в современной наркологии. Анализируется этико-деонтологическая обоснованность принудительного лечения, обязательного тестирования студентов и школьников на предмет употребления ПАВ, диспансерного учета, заместительной поддерживающей терапии.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0537" t="36133" r="6250" b="3320"/>
          <a:stretch>
            <a:fillRect/>
          </a:stretch>
        </p:blipFill>
        <p:spPr bwMode="auto">
          <a:xfrm>
            <a:off x="5214941" y="3115367"/>
            <a:ext cx="3357587" cy="352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48" y="1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Вирус иммунодефицита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3" y="1071547"/>
            <a:ext cx="75724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ВИЧ-инфекция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это инфекционное заболевание вирусной этиологии с длительной бессимптомной стадией, характеризующееся медленно прогрессирующим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дефектом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иммунной системы, который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приводит к гибели больного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 вторичных поражений,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опасных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синдром</a:t>
            </a:r>
          </a:p>
          <a:p>
            <a:pPr algn="just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приобретенного</a:t>
            </a:r>
          </a:p>
          <a:p>
            <a:pPr algn="just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иммунодефицита (СПИД).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4567" t="41362" r="53460" b="18002"/>
          <a:stretch>
            <a:fillRect/>
          </a:stretch>
        </p:blipFill>
        <p:spPr bwMode="auto">
          <a:xfrm>
            <a:off x="571472" y="699404"/>
            <a:ext cx="3357587" cy="437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6249" y="214291"/>
            <a:ext cx="4643471" cy="62865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Рожков, М.И. Профилактика наркомании у подростков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учеб.-метод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пособие / М.И. Рожков, М.А. Ковальчук. - Москва 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Владос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2018. - 144 с. : табл. - (Психология для всех). - ISBN 978-5-906992-94-9 ; То же [Электронный ресурс]. - URL: http://biblioclub.ru/index.php?page=book&amp;id=486135 (23.04.2019).</a:t>
            </a:r>
          </a:p>
          <a:p>
            <a:pPr indent="342900"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В учебно-методическом пособии освещаются вопросы, связанные с организацией антинаркотической профилактики среди детей и подростков в условиях образовательных организаций. Приводится опыт работы на основе методики социально ориентирующей имитации в условиях оздоровительно-образовательного лагеря.</a:t>
            </a: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Пособие адресовано педагогам образовательных организаций и специалистам, осуществляющим работу с детьми.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357685" y="571480"/>
            <a:ext cx="4329115" cy="4714908"/>
          </a:xfrm>
        </p:spPr>
        <p:txBody>
          <a:bodyPr>
            <a:normAutofit fontScale="25000" lnSpcReduction="20000"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5600" b="1" i="1" dirty="0" err="1" smtClean="0">
                <a:latin typeface="Times New Roman" pitchFamily="18" charset="0"/>
                <a:cs typeface="Times New Roman" pitchFamily="18" charset="0"/>
              </a:rPr>
              <a:t>Коробкина</a:t>
            </a: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, З.В. Профилактика наркотической зависимости у детей и молодежи [Текст] : учеб. пособие для вузов / З.В. </a:t>
            </a:r>
            <a:r>
              <a:rPr lang="ru-RU" sz="5600" b="1" i="1" dirty="0" err="1" smtClean="0">
                <a:latin typeface="Times New Roman" pitchFamily="18" charset="0"/>
                <a:cs typeface="Times New Roman" pitchFamily="18" charset="0"/>
              </a:rPr>
              <a:t>Коробкина</a:t>
            </a: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, В.А. Попов .— Москва : Академия, 2002 . — 189 с. — (Высшее образование) . — ISBN 5-7695-0894-9 </a:t>
            </a:r>
          </a:p>
          <a:p>
            <a:pPr indent="342900" algn="just"/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 книге дан всесторонний анализ причин потребления детьми и молодежью алкоголя, наркотиков, табака и других психоактивных веществ. Наибольшее внимание уделено антинаркотическому просвещению детей и молодежи в образовательной среде и семье. </a:t>
            </a:r>
          </a:p>
          <a:p>
            <a:pPr indent="342900" algn="just">
              <a:lnSpc>
                <a:spcPct val="120000"/>
              </a:lnSpc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Может быть полезна  студентам средних учебных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заведений,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педагогам, родителям, всем интересующимся данной проблемой.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 l="3662" t="27345" r="76562" b="32617"/>
          <a:stretch>
            <a:fillRect/>
          </a:stretch>
        </p:blipFill>
        <p:spPr bwMode="auto">
          <a:xfrm>
            <a:off x="396976" y="928670"/>
            <a:ext cx="324633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9310" t="40814" r="66193" b="32192"/>
          <a:stretch>
            <a:fillRect/>
          </a:stretch>
        </p:blipFill>
        <p:spPr bwMode="auto">
          <a:xfrm>
            <a:off x="361922" y="785794"/>
            <a:ext cx="335282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5" y="428604"/>
            <a:ext cx="4257676" cy="6429396"/>
          </a:xfrm>
        </p:spPr>
        <p:txBody>
          <a:bodyPr>
            <a:noAutofit/>
          </a:bodyPr>
          <a:lstStyle/>
          <a:p>
            <a:pPr indent="342900"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Бузина, Т.С. Психологическая профилактика наркотической зависимости / Т.С. Бузина. - Москва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Когито-Центр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2015. - 312 с. : табл., схем. - (Клиническая психология).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978-5-89353-472-6 ; То же [Электронный ресурс]. - URL: http://biblioclub.ru/index.php?page=book&amp;id=430527 (23.04.2019).</a:t>
            </a:r>
          </a:p>
          <a:p>
            <a:pPr indent="342900" algn="just"/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Книга посвящена проблеме профилактики зависимости от психоактивных веществ и нередко сопутствующим этому заболеванию парентеральным инфекциям ВИЧ и гепатит С. </a:t>
            </a: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Издание рассчитано на специалистов, занимающихся профилактикой и лечением зависимости,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медицинских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(клинических) психологов, врачей, социальных работников и педагогов.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35988" t="24610" r="34619" b="21679"/>
          <a:stretch>
            <a:fillRect/>
          </a:stretch>
        </p:blipFill>
        <p:spPr bwMode="auto">
          <a:xfrm>
            <a:off x="346445" y="714356"/>
            <a:ext cx="3225395" cy="450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5" y="285729"/>
            <a:ext cx="4257676" cy="5643601"/>
          </a:xfrm>
        </p:spPr>
        <p:txBody>
          <a:bodyPr>
            <a:normAutofit fontScale="25000" lnSpcReduction="20000"/>
          </a:bodyPr>
          <a:lstStyle/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6400" b="1" i="1" dirty="0" err="1" smtClean="0">
                <a:latin typeface="Times New Roman" pitchFamily="18" charset="0"/>
                <a:cs typeface="Times New Roman" pitchFamily="18" charset="0"/>
              </a:rPr>
              <a:t>Шереги</a:t>
            </a: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, Ф. Э.   Социология девиации. </a:t>
            </a:r>
            <a:r>
              <a:rPr lang="ru-RU" sz="6400" b="1" i="1" dirty="0" err="1" smtClean="0">
                <a:latin typeface="Times New Roman" pitchFamily="18" charset="0"/>
                <a:cs typeface="Times New Roman" pitchFamily="18" charset="0"/>
              </a:rPr>
              <a:t>Наркоситуация</a:t>
            </a: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в молодежной среде : учеб. пособие для бакалавриата и магистратуры / Ф. Э. </a:t>
            </a:r>
            <a:r>
              <a:rPr lang="ru-RU" sz="6400" b="1" i="1" dirty="0" err="1" smtClean="0">
                <a:latin typeface="Times New Roman" pitchFamily="18" charset="0"/>
                <a:cs typeface="Times New Roman" pitchFamily="18" charset="0"/>
              </a:rPr>
              <a:t>Шереги</a:t>
            </a: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, А. Л. Арефьев. — 2-е изд., доп. — Москва : Издательство </a:t>
            </a:r>
            <a:r>
              <a:rPr lang="ru-RU" sz="6400" b="1" i="1" dirty="0" err="1" smtClean="0">
                <a:latin typeface="Times New Roman" pitchFamily="18" charset="0"/>
                <a:cs typeface="Times New Roman" pitchFamily="18" charset="0"/>
              </a:rPr>
              <a:t>Юрайт</a:t>
            </a: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, 2019. — 166 с. — (Серия : Авторский учебник). — ISBN 978-5-534-09718-4.</a:t>
            </a:r>
          </a:p>
          <a:p>
            <a:pPr indent="342900" algn="just"/>
            <a:endParaRPr lang="ru-RU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endParaRPr lang="ru-RU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endParaRPr lang="ru-RU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 учебном пособии рассмотрены проблемы наркотизации, алкоголизации и потребления табачных изделий среди молодежи в современной России.</a:t>
            </a:r>
          </a:p>
          <a:p>
            <a:pPr indent="342900" algn="just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Автором описаны факторы и мотивы, влияющие на потребление наркотиков, виды, объем потребления и источники их приобретения. </a:t>
            </a:r>
          </a:p>
          <a:p>
            <a:pPr indent="342900" algn="just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Книга адресована студентам средних учебных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заведений,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педагогам, родителям, всем интересующимся данной проблемой.</a:t>
            </a:r>
          </a:p>
          <a:p>
            <a:pPr indent="342900" algn="just"/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7828" t="34519" r="68618" b="24240"/>
          <a:stretch>
            <a:fillRect/>
          </a:stretch>
        </p:blipFill>
        <p:spPr bwMode="auto">
          <a:xfrm>
            <a:off x="500034" y="496937"/>
            <a:ext cx="3500463" cy="471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57167"/>
            <a:ext cx="4038600" cy="5357850"/>
          </a:xfrm>
        </p:spPr>
        <p:txBody>
          <a:bodyPr>
            <a:normAutofit fontScale="92500" lnSpcReduction="10000"/>
          </a:bodyPr>
          <a:lstStyle/>
          <a:p>
            <a:pPr indent="342900"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Шереги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, Ф. Э.   Социология девиации : монография / Ф. Э.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Шереги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. — 2-е изд.,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испр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. и доп. — Москва : Изд-во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Юрайт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, 2018. — 323 с. — (Серия : Актуальные монографии). — ISBN 978-5-534-05555-9.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Книга посвящена проблемам девиации на индивидуальном или групповом уровне. В ней рассмотрены проблемы алкоголизма, наркомании, насилия над детьми, беспризорности, самоубийства и коррупции. </a:t>
            </a:r>
          </a:p>
          <a:p>
            <a:pPr indent="342900"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Книга адресована студентам средних учебных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заведений,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педагогам, родителям, всем интересующимся данной проблемой.</a:t>
            </a:r>
          </a:p>
          <a:p>
            <a:pPr indent="342900"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43999" cy="128586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Преподаватели ТГУ им. Г.Р. Державина о проблемах наркомании и профилактике ВИЧ/СПИД инфекций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2069" t="26050" r="73416" b="46948"/>
          <a:stretch>
            <a:fillRect/>
          </a:stretch>
        </p:blipFill>
        <p:spPr bwMode="auto">
          <a:xfrm>
            <a:off x="357158" y="1714489"/>
            <a:ext cx="2260039" cy="320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/>
          <p:cNvSpPr/>
          <p:nvPr/>
        </p:nvSpPr>
        <p:spPr>
          <a:xfrm>
            <a:off x="2714612" y="3000372"/>
            <a:ext cx="59293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Гусаков, А. В. Внешнеполитическая помощь США странам третьего мира в рамках чрезвычайного плана по борьбе с ВИЧ / СПИДом (на примере Гайаны) / А. В. Гусаков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Кафедра международных отношений и политологии. 1994-2009: приложение к журналу .— 2009 .— С. 87-90.</a:t>
            </a:r>
          </a:p>
          <a:p>
            <a:pPr lvl="0" indent="342900"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4357694"/>
            <a:ext cx="60722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Дворецкий, М. Ю. Оптимизация наказания за незаконный оборот наркотических средств, психотропных веществ и их аналогов в целях эффективной реализации уголовной ответственности / М. Ю. Дворецкий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университета, Сер.: Гуманитарные науки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.— 2013 .— Вып. 1 (117) .— С. 316-320 .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643174" y="1142985"/>
            <a:ext cx="6357983" cy="1714511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Великанова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Е. В. Добровольческая деятельность в     решении проблемы потребления наркотических веществ при взаимодействии с Управлением федеральной службы по контролю за оборотом наркотиков России по Тамбовской области / Е. 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Великанова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университета. Сер.: Гуманитарные науки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— 2013 .— Вып. 7 (123), ч. 2 .— С. 214-219.</a:t>
            </a:r>
            <a:endParaRPr lang="ru-RU" sz="1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51" y="28572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Дворецкий, М. Ю. Направления уголовно-правовой политики в отношении организованной преступности, занимающейся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наркотрафиком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 М. Ю. Дворецкий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университета, Сер.: Гуманитарные науки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— 2015 . - Вып. 4 (144) . — С. 104-107 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7746" t="29577" r="63733" b="15492"/>
          <a:stretch>
            <a:fillRect/>
          </a:stretch>
        </p:blipFill>
        <p:spPr bwMode="auto">
          <a:xfrm>
            <a:off x="186805" y="1198546"/>
            <a:ext cx="2384931" cy="34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2500299" y="2071679"/>
            <a:ext cx="64294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Дорожкина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О. А. Организационно-педагогические условия реализации структурно-функциональной модели социально-педагогической поддержки ВИЧ-инфицированных детей в специализированных учреждениях 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несовершеннолетних  /  О.А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Дорожкина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С. В. Левчук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университета, Сер. : Гуманитарные науки 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— 2012 . — Вып. 9 (113) .— С. 220-229 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28925" y="4143381"/>
            <a:ext cx="59293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Дубровина, М. Н. Функционально-ролевой репертуар социальных работников в амбулаторной реабилитации подростков, злоупотребляющих психоактивными веществами / М. Н. Дубровина, А. Ю. Курин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Сер.: Гуманитарные науки . — 2014 . — Вып. 11 (139) . — С. 81-87.</a:t>
            </a:r>
            <a:endParaRPr lang="ru-RU" sz="16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9" y="428605"/>
            <a:ext cx="57150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Ерохина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И. А. Проблема профилактики употребления психоактивных веществ молодежью: взгляды, поиски, решения  / И. А. Ерохина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Кафедра социально-культурной деятельности. 1994-2009: приложение к журналу .— 2009. —  С. 49-59.</a:t>
            </a:r>
          </a:p>
          <a:p>
            <a:pPr marL="342900" indent="3429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Левчук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С. В. Структурно-функциональная модель социально-педагогической поддержки семей, воспитывающих детей с положительным ВИЧ-статусом / С. В. Левчук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университета, Сер.: Гуманитарные науки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— 2018 .— Т. 23, № 174 .— С. 48-55 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2093" t="26050" r="73416" b="46948"/>
          <a:stretch>
            <a:fillRect/>
          </a:stretch>
        </p:blipFill>
        <p:spPr bwMode="auto">
          <a:xfrm>
            <a:off x="500033" y="428605"/>
            <a:ext cx="221457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3643307" y="4357694"/>
            <a:ext cx="5143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Симонов, С. Н. Демографические последствия злоупотребления алкоголем в России [Текст] / С. Н. Симонов, Д. Л. Симонова, М. С. Симонов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Вестник Тамбовского университета. Сер.: Естественные и технические науки.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— 2013 .— Т. 18,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1 . — С. 321-323 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8056" t="27343" r="61914" b="20898"/>
          <a:stretch>
            <a:fillRect/>
          </a:stretch>
        </p:blipFill>
        <p:spPr bwMode="auto">
          <a:xfrm>
            <a:off x="500035" y="3714753"/>
            <a:ext cx="226579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7157" y="1928803"/>
            <a:ext cx="50720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Ивлиев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И. И. Алкоголизм в современной России: война за выживание / М. И.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Ивлиев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Социально-экономические явления и процессы.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— 2013 .— № 11 . — С. 43-47 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9" y="642918"/>
            <a:ext cx="85725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Дорожкина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О. А.  Структурно-функциональная модель социально-педагогической поддержки ВИЧ-инфицированных детей в специализированных учреждениях для несовершеннолетних [Текст] / О. 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Дорожкина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С. В. Левчук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Социально-экономические явления и процессы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— 2012 . — N 5-6 . — С. 209-218 .</a:t>
            </a:r>
            <a:endParaRPr lang="ru-RU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7324" t="31250" r="63379" b="14062"/>
          <a:stretch>
            <a:fillRect/>
          </a:stretch>
        </p:blipFill>
        <p:spPr bwMode="auto">
          <a:xfrm>
            <a:off x="5715010" y="2143117"/>
            <a:ext cx="3112655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-214347" y="3643315"/>
            <a:ext cx="5715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Касаткина, В. В. Применение инновационной практики создания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эндаумент-фондов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для финансирования борьбы с тяжелыми заболеваниями / В. В. Касаткина, Р. Ю.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Черкашнев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О. 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Чернышова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Социально-экономические явления и процессы .—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2017 . — Т. 12, № 2 . — С. 51-57.</a:t>
            </a:r>
          </a:p>
          <a:p>
            <a:pPr marL="342900" indent="3429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869" y="214291"/>
            <a:ext cx="5286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3" y="1928803"/>
            <a:ext cx="6215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457200" algn="just"/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Черемисина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Н. В. Алкоголизм: глобальная проблема современной России / Н. В. Черемисина, М. И.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Ивлиев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Д. Д.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Талалаев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//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Социально-экономические явления и процессы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— 2014 .— № 11 .— С. 163-167 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7324" t="31250" r="63379" b="14062"/>
          <a:stretch>
            <a:fillRect/>
          </a:stretch>
        </p:blipFill>
        <p:spPr bwMode="auto">
          <a:xfrm>
            <a:off x="214283" y="0"/>
            <a:ext cx="2286016" cy="320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8056" t="33203" r="61914" b="9179"/>
          <a:stretch>
            <a:fillRect/>
          </a:stretch>
        </p:blipFill>
        <p:spPr bwMode="auto">
          <a:xfrm>
            <a:off x="214283" y="3357563"/>
            <a:ext cx="2286016" cy="328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571737" y="3714753"/>
            <a:ext cx="6357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4572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Потапов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С. А. Особенности назначения судебных экспертиз при расследовании преступлений, связанных с незаконным оборотом наркотиков / С. А. Потапов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Актуальные проблемы государства и права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.— 2018 .— Т. 2, № 7 .— С. 94-103 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500043"/>
            <a:ext cx="5929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Левчук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С. В. ВИЧ - инфицированные дети: социально-педагогическая характеристика [Текст] / С. В. Левчук //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Социально-экономические явления и процессы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— 2012 . — № 12 . — С. 456-460.</a:t>
            </a:r>
            <a:endParaRPr lang="ru-RU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50057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Этот человек первооткрыватель вируса иммунодефицита человека</a:t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85776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5" y="500042"/>
            <a:ext cx="8143932" cy="381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1"/>
            <a:ext cx="807249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457200" algn="just"/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Соборникова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Е.А. Палаточный лагерь как метод профилактики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аддикативных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расстройств [Текст] : метод. пособие для специалистов, работающих с молодежью / Е.А.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Соборникова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.— Тамбов : [Четвертое измерение], 2010 .— 188 с. : ил. </a:t>
            </a:r>
          </a:p>
          <a:p>
            <a:pPr marL="342900" lvl="0" indent="457200"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643050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Ерохина, И.А. Здоровьесберегающие технологии в профилактике наркозависимости подростков [Текст] : монография / И. А. Ерохина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ун-т им. Г.Р. Державина. — Тамбов : Першина, 2005 . — 232 с.</a:t>
            </a:r>
          </a:p>
          <a:p>
            <a:pPr marL="342900" indent="3429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Григорьева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Е.И. Медико-социальные основы здоровья и рекреации [Текст] : учеб. пособие / Е.И. Григорьева, Г.В.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Ганьшина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И.А. Ерохина .— 2-е изд., доп.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перераб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— Тамбов : Изд-во ТГУ, 2010 .— 443 с. </a:t>
            </a:r>
          </a:p>
        </p:txBody>
      </p:sp>
      <p:pic>
        <p:nvPicPr>
          <p:cNvPr id="7" name="Picture 8" descr="http://www.gorod-elista.ru/images/stories/PU/2018/iyle/net-narkotikam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3994011"/>
            <a:ext cx="2786083" cy="253282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29" t="26367" r="48730" b="9179"/>
          <a:stretch>
            <a:fillRect/>
          </a:stretch>
        </p:blipFill>
        <p:spPr bwMode="auto">
          <a:xfrm>
            <a:off x="3143241" y="4143381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https://sosnovybor-ykt.ru/wp-content/uploads/2017/05/wsi-imageoptim-1-768x76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143381"/>
            <a:ext cx="2500331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3"/>
            <a:ext cx="828680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788" t="11719" r="9912" b="7226"/>
          <a:stretch>
            <a:fillRect/>
          </a:stretch>
        </p:blipFill>
        <p:spPr bwMode="auto">
          <a:xfrm>
            <a:off x="2" y="428604"/>
            <a:ext cx="9143999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729" y="1"/>
            <a:ext cx="6044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Что нужно знать чтобы жить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8056" t="14648" r="9912" b="4297"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8056" t="13672" r="9911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4809" y="1285861"/>
            <a:ext cx="4500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Тарантул, В.З. Имя ему СПИД [Текст] : четвертый всадник Апокалипсиса / В.З. Тарантул . — Москва : Языки славянской культуры, 2005 . — 398 с. : ил. 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0253" t="27344" r="64055" b="20899"/>
          <a:stretch>
            <a:fillRect/>
          </a:stretch>
        </p:blipFill>
        <p:spPr bwMode="auto">
          <a:xfrm>
            <a:off x="357159" y="1058386"/>
            <a:ext cx="3143272" cy="422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4071935" y="2714620"/>
            <a:ext cx="471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В данной  книге идет речь о заболевании – синдроме приобретенного иммунодефицита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написанной в научно-популярной форме.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Книга предназначена для самого широкого круга читателей.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8DB3E2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</TotalTime>
  <Words>3874</Words>
  <PresentationFormat>Экран (4:3)</PresentationFormat>
  <Paragraphs>247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Профилактика наркомании и ВИЧ/СПИД</vt:lpstr>
      <vt:lpstr>Слайд 2</vt:lpstr>
      <vt:lpstr>История вопроса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Преподаватели ТГУ им. Г.Р. Державина о проблемах наркомании и профилактике ВИЧ/СПИД инфекций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наркомании и ВИЧ</dc:title>
  <dc:creator>admin</dc:creator>
  <cp:lastModifiedBy>user</cp:lastModifiedBy>
  <cp:revision>255</cp:revision>
  <dcterms:created xsi:type="dcterms:W3CDTF">2019-04-15T07:37:02Z</dcterms:created>
  <dcterms:modified xsi:type="dcterms:W3CDTF">2019-06-04T15:02:06Z</dcterms:modified>
</cp:coreProperties>
</file>