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8" r:id="rId2"/>
    <p:sldId id="257"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68CBB-7760-41B9-9B8C-512ABFDBA9BF}" type="datetimeFigureOut">
              <a:rPr lang="ru-RU" smtClean="0"/>
              <a:pPr/>
              <a:t>03.10.2017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1430B-8D54-4C18-ACB0-A50A1A6BA3B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FE0A07E-4D05-4FA4-AD1E-692440DF1D5E}"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03.10.2017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03.10.2017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428604"/>
            <a:ext cx="8858312" cy="2643206"/>
          </a:xfrm>
        </p:spPr>
        <p:txBody>
          <a:bodyPr>
            <a:noAutofit/>
          </a:bodyPr>
          <a:lstStyle/>
          <a:p>
            <a:pPr algn="ctr"/>
            <a:r>
              <a:rPr lang="ru-RU" sz="6600" b="1" dirty="0" smtClean="0">
                <a:solidFill>
                  <a:srgbClr val="FF0000"/>
                </a:solidFill>
              </a:rPr>
              <a:t>«От ФЕВРАЛЯ ДО ОКТЯБРЯ 1917 ГОДА»</a:t>
            </a:r>
            <a:endParaRPr lang="ru-RU" sz="6600" b="1" dirty="0">
              <a:solidFill>
                <a:srgbClr val="FF0000"/>
              </a:solidFill>
            </a:endParaRPr>
          </a:p>
        </p:txBody>
      </p:sp>
      <p:sp>
        <p:nvSpPr>
          <p:cNvPr id="3" name="Подзаголовок 2"/>
          <p:cNvSpPr>
            <a:spLocks noGrp="1"/>
          </p:cNvSpPr>
          <p:nvPr>
            <p:ph type="subTitle" idx="1"/>
          </p:nvPr>
        </p:nvSpPr>
        <p:spPr>
          <a:xfrm>
            <a:off x="428596" y="4286256"/>
            <a:ext cx="8458200" cy="914400"/>
          </a:xfrm>
          <a:ln>
            <a:noFill/>
          </a:ln>
        </p:spPr>
        <p:txBody>
          <a:bodyPr>
            <a:normAutofit/>
          </a:bodyPr>
          <a:lstStyle/>
          <a:p>
            <a:pPr algn="just"/>
            <a:r>
              <a:rPr lang="ru-RU" sz="4400" b="1" dirty="0" smtClean="0"/>
              <a:t>Виртуальная выставка.</a:t>
            </a:r>
            <a:endParaRPr lang="ru-RU"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1071570"/>
          </a:xfrm>
        </p:spPr>
        <p:txBody>
          <a:bodyPr>
            <a:normAutofit fontScale="90000"/>
          </a:bodyPr>
          <a:lstStyle/>
          <a:p>
            <a:pPr algn="ct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t/>
            </a:r>
            <a:br>
              <a:rPr lang="ru-RU" sz="1800" b="1" i="1" dirty="0" smtClean="0"/>
            </a:br>
            <a:r>
              <a:rPr lang="ru-RU" sz="1800" b="1" i="1" dirty="0" smtClean="0">
                <a:solidFill>
                  <a:srgbClr val="FF0000"/>
                </a:solidFill>
                <a:latin typeface="Arial" pitchFamily="34" charset="0"/>
                <a:cs typeface="Arial" pitchFamily="34" charset="0"/>
              </a:rPr>
              <a:t>Революция </a:t>
            </a:r>
            <a:r>
              <a:rPr lang="ru-RU" sz="1800" b="1" i="1" dirty="0" smtClean="0">
                <a:solidFill>
                  <a:srgbClr val="FF0000"/>
                </a:solidFill>
                <a:latin typeface="Arial" pitchFamily="34" charset="0"/>
                <a:cs typeface="Arial" pitchFamily="34" charset="0"/>
              </a:rPr>
              <a:t>1917-1918 гг. в российской провинции: сб. </a:t>
            </a:r>
            <a:r>
              <a:rPr lang="ru-RU" sz="1800" b="1" i="1" dirty="0" err="1" smtClean="0">
                <a:solidFill>
                  <a:srgbClr val="FF0000"/>
                </a:solidFill>
                <a:latin typeface="Arial" pitchFamily="34" charset="0"/>
                <a:cs typeface="Arial" pitchFamily="34" charset="0"/>
              </a:rPr>
              <a:t>науч</a:t>
            </a:r>
            <a:r>
              <a:rPr lang="ru-RU" sz="1800" b="1" i="1" dirty="0" smtClean="0">
                <a:solidFill>
                  <a:srgbClr val="FF0000"/>
                </a:solidFill>
                <a:latin typeface="Arial" pitchFamily="34" charset="0"/>
                <a:cs typeface="Arial" pitchFamily="34" charset="0"/>
              </a:rPr>
              <a:t>. ст. / </a:t>
            </a:r>
            <a:r>
              <a:rPr lang="ru-RU" sz="1800" b="1" i="1" dirty="0" err="1" smtClean="0">
                <a:solidFill>
                  <a:srgbClr val="FF0000"/>
                </a:solidFill>
                <a:latin typeface="Arial" pitchFamily="34" charset="0"/>
                <a:cs typeface="Arial" pitchFamily="34" charset="0"/>
              </a:rPr>
              <a:t>Тамб</a:t>
            </a:r>
            <a:r>
              <a:rPr lang="ru-RU" sz="1800" b="1" i="1" dirty="0" smtClean="0">
                <a:solidFill>
                  <a:srgbClr val="FF0000"/>
                </a:solidFill>
                <a:latin typeface="Arial" pitchFamily="34" charset="0"/>
                <a:cs typeface="Arial" pitchFamily="34" charset="0"/>
              </a:rPr>
              <a:t>. </a:t>
            </a:r>
            <a:r>
              <a:rPr lang="ru-RU" sz="1800" b="1" i="1" dirty="0" err="1" smtClean="0">
                <a:solidFill>
                  <a:srgbClr val="FF0000"/>
                </a:solidFill>
                <a:latin typeface="Arial" pitchFamily="34" charset="0"/>
                <a:cs typeface="Arial" pitchFamily="34" charset="0"/>
              </a:rPr>
              <a:t>гос</a:t>
            </a:r>
            <a:r>
              <a:rPr lang="ru-RU" sz="1800" b="1" i="1" dirty="0" smtClean="0">
                <a:solidFill>
                  <a:srgbClr val="FF0000"/>
                </a:solidFill>
                <a:latin typeface="Arial" pitchFamily="34" charset="0"/>
                <a:cs typeface="Arial" pitchFamily="34" charset="0"/>
              </a:rPr>
              <a:t>. ун-т им. Г. Р. Державина; [отв. ред. Л. Г. Протасов]. – Тамбов : Изд-во ТГУ, 2008. – 107 с.</a:t>
            </a:r>
            <a:r>
              <a:rPr lang="ru-RU" i="1" dirty="0" smtClean="0">
                <a:latin typeface="Arial" pitchFamily="34" charset="0"/>
                <a:cs typeface="Arial" pitchFamily="34" charset="0"/>
              </a:rPr>
              <a:t/>
            </a:r>
            <a:br>
              <a:rPr lang="ru-RU" i="1" dirty="0" smtClean="0">
                <a:latin typeface="Arial" pitchFamily="34" charset="0"/>
                <a:cs typeface="Arial" pitchFamily="34" charset="0"/>
              </a:rPr>
            </a:br>
            <a:r>
              <a:rPr lang="ru-RU" b="1" i="1" dirty="0" smtClean="0">
                <a:latin typeface="Arial" pitchFamily="34" charset="0"/>
                <a:cs typeface="Arial" pitchFamily="34" charset="0"/>
              </a:rPr>
              <a:t> </a:t>
            </a:r>
            <a:r>
              <a:rPr lang="ru-RU" i="1" dirty="0" smtClean="0"/>
              <a:t/>
            </a:r>
            <a:br>
              <a:rPr lang="ru-RU" i="1" dirty="0" smtClean="0"/>
            </a:br>
            <a:endParaRPr lang="ru-RU" dirty="0"/>
          </a:p>
        </p:txBody>
      </p:sp>
      <p:sp>
        <p:nvSpPr>
          <p:cNvPr id="3" name="Содержимое 2"/>
          <p:cNvSpPr>
            <a:spLocks noGrp="1"/>
          </p:cNvSpPr>
          <p:nvPr>
            <p:ph idx="1"/>
          </p:nvPr>
        </p:nvSpPr>
        <p:spPr>
          <a:xfrm>
            <a:off x="214282" y="1428736"/>
            <a:ext cx="4786346" cy="5143536"/>
          </a:xfrm>
        </p:spPr>
        <p:txBody>
          <a:bodyPr>
            <a:normAutofit fontScale="25000" lnSpcReduction="20000"/>
          </a:bodyPr>
          <a:lstStyle/>
          <a:p>
            <a:pPr>
              <a:buNone/>
            </a:pPr>
            <a:r>
              <a:rPr lang="ru-RU" sz="3800" b="1" i="1" dirty="0" smtClean="0"/>
              <a:t>      </a:t>
            </a:r>
          </a:p>
          <a:p>
            <a:pPr algn="ctr">
              <a:buNone/>
            </a:pPr>
            <a:endParaRPr lang="ru-RU" sz="7200" b="1" i="1" dirty="0" smtClean="0"/>
          </a:p>
          <a:p>
            <a:pPr algn="just">
              <a:buNone/>
            </a:pPr>
            <a:r>
              <a:rPr lang="ru-RU" sz="7200" b="1" i="1" dirty="0" smtClean="0"/>
              <a:t>      </a:t>
            </a:r>
            <a:r>
              <a:rPr lang="ru-RU" sz="7200" b="1" i="1" dirty="0" smtClean="0">
                <a:latin typeface="Arial" pitchFamily="34" charset="0"/>
                <a:cs typeface="Arial" pitchFamily="34" charset="0"/>
              </a:rPr>
              <a:t>Сборник статей «Революция 1917-1918 гг. в российской провинции» - содержит статьи историков, посвященных различным аспектам российской революции. В сборник вошли статьи об изменениях, происходивших в жизни людей различных сословий в Тамбове. Революция перевернула старый уклад жизни, оказав прямое воздействие на нравы людей, поведение. Для кого-то события 1917 г. стали «звездным часом», дали уникальный шанс реализовать свои карьерные и партийные амбиции, кому-то приходилось адаптироваться к жизни в реалиях нового времени.</a:t>
            </a:r>
          </a:p>
          <a:p>
            <a:pPr algn="just"/>
            <a:endParaRPr lang="ru-RU" dirty="0"/>
          </a:p>
        </p:txBody>
      </p:sp>
      <p:pic>
        <p:nvPicPr>
          <p:cNvPr id="4" name="Рисунок 3" descr="F:\Виртуальная выставка\8.jpg"/>
          <p:cNvPicPr/>
          <p:nvPr/>
        </p:nvPicPr>
        <p:blipFill>
          <a:blip r:embed="rId2" cstate="print"/>
          <a:srcRect/>
          <a:stretch>
            <a:fillRect/>
          </a:stretch>
        </p:blipFill>
        <p:spPr bwMode="auto">
          <a:xfrm>
            <a:off x="5715008" y="1928802"/>
            <a:ext cx="2786082" cy="3857652"/>
          </a:xfrm>
          <a:prstGeom prst="rect">
            <a:avLst/>
          </a:prstGeom>
          <a:noFill/>
          <a:ln w="38100">
            <a:solidFill>
              <a:srgbClr val="FF0000"/>
            </a:solidFill>
            <a:miter lim="800000"/>
            <a:headEnd/>
            <a:tailEnd/>
          </a:ln>
          <a:scene3d>
            <a:camera prst="orthographicFront"/>
            <a:lightRig rig="threePt" dir="t"/>
          </a:scene3d>
          <a:sp3d>
            <a:bevelT prst="slope"/>
          </a:sp3d>
        </p:spPr>
      </p:pic>
    </p:spTree>
  </p:cSld>
  <p:clrMapOvr>
    <a:masterClrMapping/>
  </p:clrMapOvr>
  <p:transition advTm="1007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Documents and Settings\User.TSU\Рабочий стол\2.jpeg"/>
          <p:cNvPicPr>
            <a:picLocks noGrp="1"/>
          </p:cNvPicPr>
          <p:nvPr>
            <p:ph type="pic" idx="1"/>
          </p:nvPr>
        </p:nvPicPr>
        <p:blipFill>
          <a:blip r:embed="rId2" cstate="print"/>
          <a:srcRect l="17086" r="17086"/>
          <a:stretch>
            <a:fillRect/>
          </a:stretch>
        </p:blipFill>
        <p:spPr bwMode="auto">
          <a:xfrm>
            <a:off x="142844" y="142852"/>
            <a:ext cx="8858312" cy="5357850"/>
          </a:xfrm>
          <a:prstGeom prst="rect">
            <a:avLst/>
          </a:prstGeom>
          <a:noFill/>
          <a:ln w="9525">
            <a:noFill/>
            <a:miter lim="800000"/>
            <a:headEnd/>
            <a:tailEnd/>
          </a:ln>
          <a:effectLst>
            <a:reflection blurRad="6350" stA="52000" endA="300" endPos="35000" dir="5400000" sy="-100000" algn="bl" rotWithShape="0"/>
          </a:effectLst>
          <a:scene3d>
            <a:camera prst="orthographicFront"/>
            <a:lightRig rig="threePt" dir="t"/>
          </a:scene3d>
          <a:sp3d extrusionH="76200" contourW="12700">
            <a:bevelT prst="angle"/>
            <a:bevelB w="114300" prst="hardEdge"/>
            <a:extrusionClr>
              <a:srgbClr val="FF0000"/>
            </a:extrusionClr>
            <a:contourClr>
              <a:schemeClr val="tx1">
                <a:lumMod val="95000"/>
                <a:lumOff val="5000"/>
              </a:schemeClr>
            </a:contourClr>
          </a:sp3d>
        </p:spPr>
      </p:pic>
    </p:spTree>
  </p:cSld>
  <p:clrMapOvr>
    <a:masterClrMapping/>
  </p:clrMapOvr>
  <p:transition advTm="543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User.TSU\Рабочий стол\i.jpeg"/>
          <p:cNvPicPr/>
          <p:nvPr/>
        </p:nvPicPr>
        <p:blipFill>
          <a:blip r:embed="rId2" cstate="print"/>
          <a:srcRect/>
          <a:stretch>
            <a:fillRect/>
          </a:stretch>
        </p:blipFill>
        <p:spPr bwMode="auto">
          <a:xfrm>
            <a:off x="214282" y="928670"/>
            <a:ext cx="3500462" cy="2643206"/>
          </a:xfrm>
          <a:prstGeom prst="rect">
            <a:avLst/>
          </a:prstGeom>
          <a:noFill/>
          <a:ln w="76200">
            <a:solidFill>
              <a:srgbClr val="FF0000"/>
            </a:solidFill>
            <a:miter lim="800000"/>
            <a:headEnd/>
            <a:tailEnd/>
          </a:ln>
          <a:scene3d>
            <a:camera prst="orthographicFront"/>
            <a:lightRig rig="threePt" dir="t"/>
          </a:scene3d>
          <a:sp3d extrusionH="76200" contourW="12700">
            <a:bevelT prst="slope"/>
            <a:bevelB prst="convex"/>
            <a:extrusionClr>
              <a:srgbClr val="C00000"/>
            </a:extrusionClr>
            <a:contourClr>
              <a:schemeClr val="tx1">
                <a:lumMod val="95000"/>
                <a:lumOff val="5000"/>
              </a:schemeClr>
            </a:contourClr>
          </a:sp3d>
        </p:spPr>
      </p:pic>
      <p:sp>
        <p:nvSpPr>
          <p:cNvPr id="2" name="Заголовок 1"/>
          <p:cNvSpPr>
            <a:spLocks noGrp="1"/>
          </p:cNvSpPr>
          <p:nvPr>
            <p:ph type="ctrTitle"/>
          </p:nvPr>
        </p:nvSpPr>
        <p:spPr>
          <a:xfrm>
            <a:off x="3857620" y="500042"/>
            <a:ext cx="5143536" cy="3571900"/>
          </a:xfrm>
        </p:spPr>
        <p:txBody>
          <a:bodyPr>
            <a:normAutofit fontScale="90000"/>
          </a:bodyPr>
          <a:lstStyle/>
          <a:p>
            <a:r>
              <a:rPr lang="ru-RU" sz="1600" b="1" i="1" dirty="0" smtClean="0">
                <a:solidFill>
                  <a:srgbClr val="FF0000"/>
                </a:solidFill>
              </a:rPr>
              <a:t/>
            </a:r>
            <a:br>
              <a:rPr lang="ru-RU" sz="1600" b="1" i="1" dirty="0" smtClean="0">
                <a:solidFill>
                  <a:srgbClr val="FF0000"/>
                </a:solidFill>
              </a:rPr>
            </a:br>
            <a:r>
              <a:rPr lang="ru-RU" sz="1800" b="1" i="1" dirty="0" smtClean="0">
                <a:solidFill>
                  <a:srgbClr val="FF0000"/>
                </a:solidFill>
              </a:rPr>
              <a:t>Октябрьская революция - одно из крупнейших политических событий </a:t>
            </a:r>
            <a:r>
              <a:rPr lang="en-US" sz="1800" b="1" i="1" dirty="0" smtClean="0">
                <a:solidFill>
                  <a:srgbClr val="FF0000"/>
                </a:solidFill>
              </a:rPr>
              <a:t>XX</a:t>
            </a:r>
            <a:r>
              <a:rPr lang="ru-RU" sz="1800" b="1" i="1" dirty="0" smtClean="0">
                <a:solidFill>
                  <a:srgbClr val="FF0000"/>
                </a:solidFill>
              </a:rPr>
              <a:t> века, произошедшее в России в октябре (по новому стилю</a:t>
            </a:r>
            <a:r>
              <a:rPr lang="en-US" sz="1800" b="1" i="1" dirty="0" smtClean="0">
                <a:solidFill>
                  <a:srgbClr val="FF0000"/>
                </a:solidFill>
              </a:rPr>
              <a:t> </a:t>
            </a:r>
            <a:r>
              <a:rPr lang="ru-RU" sz="1800" b="1" i="1" dirty="0" smtClean="0">
                <a:solidFill>
                  <a:srgbClr val="FF0000"/>
                </a:solidFill>
              </a:rPr>
              <a:t>– в ноябре) 1917 года и повлиявшее на дальнейший ход всемирной истории. В результате революции началась Гражданская война в России, было свергнуто Временное правительство. Успех восстания предопределили поддержка значительной части народа, бездействие Временного правительства, неспособность меньшевиков и правых эсеров предложить реальную альтернативу большевизму.</a:t>
            </a:r>
            <a:r>
              <a:rPr lang="ru-RU" sz="1800" i="1" dirty="0" smtClean="0"/>
              <a:t/>
            </a:r>
            <a:br>
              <a:rPr lang="ru-RU" sz="1800" i="1" dirty="0" smtClean="0"/>
            </a:br>
            <a:endParaRPr lang="ru-RU" sz="1800" dirty="0"/>
          </a:p>
        </p:txBody>
      </p:sp>
      <p:sp>
        <p:nvSpPr>
          <p:cNvPr id="3" name="Подзаголовок 2"/>
          <p:cNvSpPr>
            <a:spLocks noGrp="1"/>
          </p:cNvSpPr>
          <p:nvPr>
            <p:ph type="subTitle" idx="1"/>
          </p:nvPr>
        </p:nvSpPr>
        <p:spPr>
          <a:xfrm>
            <a:off x="142844" y="4429132"/>
            <a:ext cx="8858312" cy="2071702"/>
          </a:xfrm>
        </p:spPr>
        <p:txBody>
          <a:bodyPr>
            <a:normAutofit fontScale="25000" lnSpcReduction="20000"/>
          </a:bodyPr>
          <a:lstStyle/>
          <a:p>
            <a:pPr algn="just"/>
            <a:r>
              <a:rPr lang="ru-RU" sz="6400" b="1" i="1" dirty="0" smtClean="0"/>
              <a:t>К знаменательной </a:t>
            </a:r>
            <a:r>
              <a:rPr lang="ru-RU" sz="6400" b="1" dirty="0" smtClean="0"/>
              <a:t>дате</a:t>
            </a:r>
            <a:r>
              <a:rPr lang="ru-RU" sz="6400" b="1" i="1" dirty="0" smtClean="0"/>
              <a:t>, 100-летию Октябрьской революции, была подготовлена виртуальная выставка: «От февраля до октября 1917 года». На ней представлены книги, отражающие исторические события, происходившие в 1917 году.</a:t>
            </a:r>
            <a:r>
              <a:rPr lang="en-US" sz="6400" b="1" i="1" dirty="0" smtClean="0"/>
              <a:t> </a:t>
            </a:r>
            <a:r>
              <a:rPr lang="ru-RU" sz="6400" b="1" i="1" dirty="0" smtClean="0"/>
              <a:t>Благодаря подобранной литературе, каждый читатель имеет возможность глубже заглянуть в историю, окунуться в атмосферу крупнейших политических событий ХХ века, повлиявших на дальнейший ход всемирной истории.</a:t>
            </a:r>
          </a:p>
          <a:p>
            <a:pPr algn="just"/>
            <a:endParaRPr lang="ru-RU" dirty="0"/>
          </a:p>
        </p:txBody>
      </p:sp>
    </p:spTree>
  </p:cSld>
  <p:clrMapOvr>
    <a:masterClrMapping/>
  </p:clrMapOvr>
  <p:transition advTm="10906"/>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686800" cy="838200"/>
          </a:xfrm>
        </p:spPr>
        <p:txBody>
          <a:bodyPr>
            <a:normAutofit fontScale="90000"/>
          </a:bodyPr>
          <a:lstStyle/>
          <a:p>
            <a:pPr algn="ctr"/>
            <a:r>
              <a:rPr lang="ru-RU" sz="3100" b="1" i="1" dirty="0" smtClean="0">
                <a:solidFill>
                  <a:srgbClr val="FF0000"/>
                </a:solidFill>
              </a:rPr>
              <a:t/>
            </a:r>
            <a:br>
              <a:rPr lang="ru-RU" sz="3100" b="1" i="1" dirty="0" smtClean="0">
                <a:solidFill>
                  <a:srgbClr val="FF0000"/>
                </a:solidFill>
              </a:rPr>
            </a:br>
            <a:r>
              <a:rPr lang="ru-RU" sz="3100" b="1" i="1" dirty="0" smtClean="0">
                <a:solidFill>
                  <a:srgbClr val="FF0000"/>
                </a:solidFill>
                <a:latin typeface="Arial" pitchFamily="34" charset="0"/>
                <a:cs typeface="Arial" pitchFamily="34" charset="0"/>
              </a:rPr>
              <a:t>«Очевидцы о событиях  1917 года…»</a:t>
            </a:r>
            <a:r>
              <a:rPr lang="ru-RU" i="1" dirty="0" smtClean="0">
                <a:latin typeface="Arial" pitchFamily="34" charset="0"/>
                <a:cs typeface="Arial" pitchFamily="34" charset="0"/>
              </a:rPr>
              <a:t/>
            </a:r>
            <a:br>
              <a:rPr lang="ru-RU" i="1" dirty="0" smtClean="0">
                <a:latin typeface="Arial" pitchFamily="34" charset="0"/>
                <a:cs typeface="Arial" pitchFamily="34" charset="0"/>
              </a:rPr>
            </a:br>
            <a:endParaRPr lang="ru-RU" dirty="0">
              <a:latin typeface="Arial" pitchFamily="34" charset="0"/>
              <a:cs typeface="Arial" pitchFamily="34" charset="0"/>
            </a:endParaRPr>
          </a:p>
        </p:txBody>
      </p:sp>
      <p:sp>
        <p:nvSpPr>
          <p:cNvPr id="3" name="Содержимое 2"/>
          <p:cNvSpPr>
            <a:spLocks noGrp="1"/>
          </p:cNvSpPr>
          <p:nvPr>
            <p:ph idx="1"/>
          </p:nvPr>
        </p:nvSpPr>
        <p:spPr>
          <a:xfrm>
            <a:off x="2714612" y="1357298"/>
            <a:ext cx="6205550" cy="4643470"/>
          </a:xfrm>
        </p:spPr>
        <p:txBody>
          <a:bodyPr>
            <a:normAutofit/>
          </a:bodyPr>
          <a:lstStyle/>
          <a:p>
            <a:pPr algn="just">
              <a:buNone/>
            </a:pPr>
            <a:r>
              <a:rPr lang="ru-RU" sz="1600" b="1" i="1" dirty="0" smtClean="0">
                <a:solidFill>
                  <a:srgbClr val="FF0000"/>
                </a:solidFill>
                <a:latin typeface="Arial" pitchFamily="34" charset="0"/>
                <a:cs typeface="Arial" pitchFamily="34" charset="0"/>
              </a:rPr>
              <a:t>      Милюков</a:t>
            </a:r>
            <a:r>
              <a:rPr lang="ru-RU" sz="1600" b="1" i="1" dirty="0" smtClean="0">
                <a:solidFill>
                  <a:srgbClr val="FF0000"/>
                </a:solidFill>
                <a:latin typeface="Arial" pitchFamily="34" charset="0"/>
                <a:cs typeface="Arial" pitchFamily="34" charset="0"/>
              </a:rPr>
              <a:t>, П. Н. История второй русской революции / П. Н. Милюков. – Москва : РОССПЭН, 2001. – 767 с.</a:t>
            </a:r>
            <a:endParaRPr lang="ru-RU" sz="1600" i="1" dirty="0" smtClean="0">
              <a:solidFill>
                <a:srgbClr val="FF0000"/>
              </a:solidFill>
              <a:latin typeface="Arial" pitchFamily="34" charset="0"/>
              <a:cs typeface="Arial" pitchFamily="34" charset="0"/>
            </a:endParaRPr>
          </a:p>
          <a:p>
            <a:pPr>
              <a:buNone/>
            </a:pPr>
            <a:r>
              <a:rPr lang="ru-RU" sz="1400" b="1" i="1" dirty="0" smtClean="0">
                <a:latin typeface="Arial" pitchFamily="34" charset="0"/>
                <a:cs typeface="Arial" pitchFamily="34" charset="0"/>
              </a:rPr>
              <a:t> </a:t>
            </a:r>
            <a:endParaRPr lang="ru-RU" sz="1400" i="1" dirty="0" smtClean="0">
              <a:latin typeface="Arial" pitchFamily="34" charset="0"/>
              <a:cs typeface="Arial" pitchFamily="34" charset="0"/>
            </a:endParaRPr>
          </a:p>
          <a:p>
            <a:pPr algn="r">
              <a:buNone/>
            </a:pPr>
            <a:endParaRPr lang="ru-RU" sz="1400" b="1" i="1" dirty="0" smtClean="0">
              <a:latin typeface="Arial" pitchFamily="34" charset="0"/>
              <a:cs typeface="Arial" pitchFamily="34" charset="0"/>
            </a:endParaRPr>
          </a:p>
          <a:p>
            <a:pPr algn="just">
              <a:buNone/>
            </a:pPr>
            <a:r>
              <a:rPr lang="ru-RU" sz="1400" b="1" i="1" dirty="0" smtClean="0">
                <a:latin typeface="Arial" pitchFamily="34" charset="0"/>
                <a:cs typeface="Arial" pitchFamily="34" charset="0"/>
              </a:rPr>
              <a:t>        Книга </a:t>
            </a:r>
            <a:r>
              <a:rPr lang="ru-RU" sz="1400" b="1" i="1" dirty="0" smtClean="0">
                <a:latin typeface="Arial" pitchFamily="34" charset="0"/>
                <a:cs typeface="Arial" pitchFamily="34" charset="0"/>
              </a:rPr>
              <a:t>крупного историка, политика, общественного деятеля России П. Н. Милюкова посвящена многофакторному анализу Февральской революции 1917 года. Политическая жизнь Милюкова полна парадоксов. Он был одним из главных отцов Февраля 1917 г., и его же предали соратники почти сразу после революции. В данном издании показана деятельность Временного правительства, борьба различных политических сил, даны объективные портреты А. Ф. Керенского, Г. Е. Львова, И. Г. Церетели, В. М. Чернова, В. И. Ленина, Л. Г. Корнилова и др. «История второй русской революции» написана на широкой </a:t>
            </a:r>
            <a:r>
              <a:rPr lang="ru-RU" sz="1400" b="1" i="1" dirty="0" err="1" smtClean="0">
                <a:latin typeface="Arial" pitchFamily="34" charset="0"/>
                <a:cs typeface="Arial" pitchFamily="34" charset="0"/>
              </a:rPr>
              <a:t>источниковой</a:t>
            </a:r>
            <a:r>
              <a:rPr lang="ru-RU" sz="1400" b="1" i="1" dirty="0" smtClean="0">
                <a:latin typeface="Arial" pitchFamily="34" charset="0"/>
                <a:cs typeface="Arial" pitchFamily="34" charset="0"/>
              </a:rPr>
              <a:t> базе. Милюков воссоздал объективную картину динамично развивающегося политического процесса: в преддверии февральской революции, в последующие восемь месяцев, включая октябрь 1917 года.</a:t>
            </a:r>
          </a:p>
          <a:p>
            <a:endParaRPr lang="ru-RU" dirty="0"/>
          </a:p>
        </p:txBody>
      </p:sp>
      <p:pic>
        <p:nvPicPr>
          <p:cNvPr id="4" name="Рисунок 3" descr="F:\Виртуальная выставка\1.jpg"/>
          <p:cNvPicPr/>
          <p:nvPr/>
        </p:nvPicPr>
        <p:blipFill>
          <a:blip r:embed="rId3" cstate="print"/>
          <a:srcRect/>
          <a:stretch>
            <a:fillRect/>
          </a:stretch>
        </p:blipFill>
        <p:spPr bwMode="auto">
          <a:xfrm>
            <a:off x="142844" y="1928802"/>
            <a:ext cx="2419319" cy="3500462"/>
          </a:xfrm>
          <a:prstGeom prst="rect">
            <a:avLst/>
          </a:prstGeom>
          <a:noFill/>
          <a:ln w="38100">
            <a:solidFill>
              <a:schemeClr val="tx1"/>
            </a:solidFill>
            <a:miter lim="800000"/>
            <a:headEnd/>
            <a:tailEnd/>
          </a:ln>
          <a:scene3d>
            <a:camera prst="orthographicFront"/>
            <a:lightRig rig="threePt" dir="t"/>
          </a:scene3d>
          <a:sp3d>
            <a:bevelT prst="relaxedInset"/>
          </a:sp3d>
        </p:spPr>
      </p:pic>
    </p:spTree>
  </p:cSld>
  <p:clrMapOvr>
    <a:masterClrMapping/>
  </p:clrMapOvr>
  <p:transition advTm="1010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F:\Виртуальная выставка\2.jpg"/>
          <p:cNvPicPr>
            <a:picLocks noGrp="1"/>
          </p:cNvPicPr>
          <p:nvPr>
            <p:ph idx="1"/>
          </p:nvPr>
        </p:nvPicPr>
        <p:blipFill>
          <a:blip r:embed="rId2" cstate="print"/>
          <a:stretch>
            <a:fillRect/>
          </a:stretch>
        </p:blipFill>
        <p:spPr bwMode="auto">
          <a:xfrm>
            <a:off x="6215074" y="1571612"/>
            <a:ext cx="2719564" cy="4000528"/>
          </a:xfrm>
          <a:prstGeom prst="rect">
            <a:avLst/>
          </a:prstGeom>
          <a:noFill/>
          <a:ln w="38100">
            <a:solidFill>
              <a:srgbClr val="FF0000"/>
            </a:solidFill>
            <a:miter lim="800000"/>
            <a:headEnd/>
            <a:tailEnd/>
          </a:ln>
          <a:scene3d>
            <a:camera prst="orthographicFront"/>
            <a:lightRig rig="threePt" dir="t"/>
          </a:scene3d>
          <a:sp3d>
            <a:bevelT/>
          </a:sp3d>
        </p:spPr>
      </p:pic>
      <p:sp>
        <p:nvSpPr>
          <p:cNvPr id="3" name="Содержимое 2"/>
          <p:cNvSpPr>
            <a:spLocks noGrp="1"/>
          </p:cNvSpPr>
          <p:nvPr>
            <p:ph type="body" sz="half" idx="4294967295"/>
          </p:nvPr>
        </p:nvSpPr>
        <p:spPr>
          <a:xfrm>
            <a:off x="214282" y="2071678"/>
            <a:ext cx="5867400" cy="3500462"/>
          </a:xfrm>
        </p:spPr>
        <p:txBody>
          <a:bodyPr>
            <a:normAutofit fontScale="25000" lnSpcReduction="20000"/>
          </a:bodyPr>
          <a:lstStyle/>
          <a:p>
            <a:pPr>
              <a:buNone/>
            </a:pPr>
            <a:r>
              <a:rPr lang="ru-RU" b="1" i="1" dirty="0" smtClean="0"/>
              <a:t> </a:t>
            </a:r>
            <a:endParaRPr lang="ru-RU" i="1" dirty="0" smtClean="0"/>
          </a:p>
          <a:p>
            <a:pPr>
              <a:buNone/>
            </a:pPr>
            <a:r>
              <a:rPr lang="ru-RU" i="1" dirty="0" smtClean="0"/>
              <a:t> </a:t>
            </a:r>
            <a:r>
              <a:rPr lang="ru-RU" b="1" i="1" dirty="0" smtClean="0"/>
              <a:t>                                                                             </a:t>
            </a:r>
            <a:endParaRPr lang="ru-RU" i="1" dirty="0" smtClean="0"/>
          </a:p>
          <a:p>
            <a:pPr algn="just">
              <a:buNone/>
            </a:pPr>
            <a:r>
              <a:rPr lang="ru-RU" sz="8000" b="1" i="1" dirty="0" smtClean="0">
                <a:latin typeface="Arial" pitchFamily="34" charset="0"/>
                <a:cs typeface="Arial" pitchFamily="34" charset="0"/>
              </a:rPr>
              <a:t>     В </a:t>
            </a:r>
            <a:r>
              <a:rPr lang="ru-RU" sz="8000" b="1" i="1" dirty="0" smtClean="0">
                <a:latin typeface="Arial" pitchFamily="34" charset="0"/>
                <a:cs typeface="Arial" pitchFamily="34" charset="0"/>
              </a:rPr>
              <a:t>книге «Русская революция. 1917» А. Ф. Керенский – министр-председатель Временного правительства, воссоздает события Февральской и Октябрьской революции, изменившие судьбу России и всего мира. Он предлагает свое видение сложившейся в 1917 году политической ситуации, объясняет необходимость принятия тех или иных решений, говорит о роли большевиков и мятеже генерала Корнилова. </a:t>
            </a:r>
          </a:p>
          <a:p>
            <a:endParaRPr lang="ru-RU" sz="6400" dirty="0" smtClean="0"/>
          </a:p>
          <a:p>
            <a:endParaRPr lang="ru-RU" dirty="0"/>
          </a:p>
        </p:txBody>
      </p:sp>
      <p:sp>
        <p:nvSpPr>
          <p:cNvPr id="10" name="Заголовок 9"/>
          <p:cNvSpPr>
            <a:spLocks noGrp="1"/>
          </p:cNvSpPr>
          <p:nvPr>
            <p:ph type="title"/>
          </p:nvPr>
        </p:nvSpPr>
        <p:spPr>
          <a:xfrm>
            <a:off x="142844" y="285728"/>
            <a:ext cx="8686800" cy="838200"/>
          </a:xfrm>
        </p:spPr>
        <p:txBody>
          <a:bodyPr>
            <a:normAutofit fontScale="90000"/>
          </a:bodyPr>
          <a:lstStyle/>
          <a:p>
            <a:pPr algn="ctr"/>
            <a:r>
              <a:rPr lang="ru-RU" i="1" dirty="0" smtClean="0"/>
              <a:t> </a:t>
            </a:r>
            <a:br>
              <a:rPr lang="ru-RU" i="1" dirty="0" smtClean="0"/>
            </a:br>
            <a:r>
              <a:rPr lang="ru-RU" sz="2000" b="1" i="1" dirty="0" smtClean="0">
                <a:solidFill>
                  <a:srgbClr val="FF0000"/>
                </a:solidFill>
                <a:latin typeface="Arial" pitchFamily="34" charset="0"/>
                <a:cs typeface="Arial" pitchFamily="34" charset="0"/>
              </a:rPr>
              <a:t>Керенский, А. Ф. Русская революция. 1917 / А. Ф. Керенский; [пер. с фр. Е. В. </a:t>
            </a:r>
            <a:r>
              <a:rPr lang="ru-RU" sz="2000" b="1" i="1" dirty="0" err="1" smtClean="0">
                <a:solidFill>
                  <a:srgbClr val="FF0000"/>
                </a:solidFill>
                <a:latin typeface="Arial" pitchFamily="34" charset="0"/>
                <a:cs typeface="Arial" pitchFamily="34" charset="0"/>
              </a:rPr>
              <a:t>Нетесовой</a:t>
            </a:r>
            <a:r>
              <a:rPr lang="ru-RU" sz="2000" b="1" i="1" dirty="0" smtClean="0">
                <a:solidFill>
                  <a:srgbClr val="FF0000"/>
                </a:solidFill>
                <a:latin typeface="Arial" pitchFamily="34" charset="0"/>
                <a:cs typeface="Arial" pitchFamily="34" charset="0"/>
              </a:rPr>
              <a:t>]. – Москва : </a:t>
            </a:r>
            <a:r>
              <a:rPr lang="ru-RU" sz="2000" b="1" i="1" dirty="0" err="1" smtClean="0">
                <a:solidFill>
                  <a:srgbClr val="FF0000"/>
                </a:solidFill>
                <a:latin typeface="Arial" pitchFamily="34" charset="0"/>
                <a:cs typeface="Arial" pitchFamily="34" charset="0"/>
              </a:rPr>
              <a:t>Центрполиграф</a:t>
            </a:r>
            <a:r>
              <a:rPr lang="ru-RU" sz="2000" b="1" i="1" dirty="0" smtClean="0">
                <a:solidFill>
                  <a:srgbClr val="FF0000"/>
                </a:solidFill>
                <a:latin typeface="Arial" pitchFamily="34" charset="0"/>
                <a:cs typeface="Arial" pitchFamily="34" charset="0"/>
              </a:rPr>
              <a:t>, 2005. – 384 с.</a:t>
            </a:r>
            <a:r>
              <a:rPr lang="ru-RU" i="1" dirty="0" smtClean="0"/>
              <a:t/>
            </a:r>
            <a:br>
              <a:rPr lang="ru-RU" i="1" dirty="0" smtClean="0"/>
            </a:br>
            <a:endParaRPr lang="ru-RU" dirty="0"/>
          </a:p>
        </p:txBody>
      </p:sp>
    </p:spTree>
  </p:cSld>
  <p:clrMapOvr>
    <a:masterClrMapping/>
  </p:clrMapOvr>
  <p:transition advTm="105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786874" cy="1000132"/>
          </a:xfrm>
        </p:spPr>
        <p:txBody>
          <a:bodyPr>
            <a:normAutofit fontScale="90000"/>
          </a:bodyPr>
          <a:lstStyle/>
          <a:p>
            <a:pPr algn="ctr"/>
            <a:r>
              <a:rPr lang="ru-RU" sz="1800" b="1" i="1" dirty="0" smtClean="0">
                <a:solidFill>
                  <a:srgbClr val="FF0000"/>
                </a:solidFill>
              </a:rPr>
              <a:t/>
            </a:r>
            <a:br>
              <a:rPr lang="ru-RU" sz="1800" b="1" i="1" dirty="0" smtClean="0">
                <a:solidFill>
                  <a:srgbClr val="FF0000"/>
                </a:solidFill>
              </a:rPr>
            </a:br>
            <a:r>
              <a:rPr lang="ru-RU" sz="1800" b="1" i="1" dirty="0" smtClean="0">
                <a:solidFill>
                  <a:srgbClr val="FF0000"/>
                </a:solidFill>
              </a:rPr>
              <a:t/>
            </a:r>
            <a:br>
              <a:rPr lang="ru-RU" sz="1800" b="1" i="1" dirty="0" smtClean="0">
                <a:solidFill>
                  <a:srgbClr val="FF0000"/>
                </a:solidFill>
              </a:rPr>
            </a:br>
            <a:r>
              <a:rPr lang="ru-RU" sz="1800" b="1" i="1" dirty="0" smtClean="0">
                <a:solidFill>
                  <a:srgbClr val="FF0000"/>
                </a:solidFill>
                <a:latin typeface="Arial" pitchFamily="34" charset="0"/>
                <a:cs typeface="Arial" pitchFamily="34" charset="0"/>
              </a:rPr>
              <a:t>Бердяев, Н. Духовные основы русской революции. Опыты 1917-1918 гг. / Н. Бердяев. – Санкт-Петербург : Изд-во Русского Христианского гуманитарного института, 1999. – 431 с. – (Из архива русской эмиграции).</a:t>
            </a:r>
            <a:r>
              <a:rPr lang="ru-RU" i="1" dirty="0" smtClean="0"/>
              <a:t/>
            </a:r>
            <a:br>
              <a:rPr lang="ru-RU" i="1" dirty="0" smtClean="0"/>
            </a:br>
            <a:endParaRPr lang="ru-RU" dirty="0"/>
          </a:p>
        </p:txBody>
      </p:sp>
      <p:sp>
        <p:nvSpPr>
          <p:cNvPr id="3" name="Содержимое 2"/>
          <p:cNvSpPr>
            <a:spLocks noGrp="1"/>
          </p:cNvSpPr>
          <p:nvPr>
            <p:ph idx="1"/>
          </p:nvPr>
        </p:nvSpPr>
        <p:spPr>
          <a:xfrm>
            <a:off x="3143240" y="1643050"/>
            <a:ext cx="5838836" cy="4572032"/>
          </a:xfrm>
        </p:spPr>
        <p:txBody>
          <a:bodyPr>
            <a:normAutofit fontScale="77500" lnSpcReduction="20000"/>
          </a:bodyPr>
          <a:lstStyle/>
          <a:p>
            <a:pPr algn="r">
              <a:buNone/>
            </a:pPr>
            <a:endParaRPr lang="ru-RU" sz="2300" b="1" i="1" dirty="0" smtClean="0"/>
          </a:p>
          <a:p>
            <a:pPr algn="just">
              <a:buNone/>
            </a:pPr>
            <a:r>
              <a:rPr lang="ru-RU" sz="2300" b="1" i="1" dirty="0" smtClean="0">
                <a:latin typeface="Arial" pitchFamily="34" charset="0"/>
                <a:cs typeface="Arial" pitchFamily="34" charset="0"/>
              </a:rPr>
              <a:t>      Настоящее </a:t>
            </a:r>
            <a:r>
              <a:rPr lang="ru-RU" sz="2300" b="1" i="1" dirty="0" smtClean="0">
                <a:latin typeface="Arial" pitchFamily="34" charset="0"/>
                <a:cs typeface="Arial" pitchFamily="34" charset="0"/>
              </a:rPr>
              <a:t>издание продолжает публикацию работ из архива Н. А. Бердяева, непосредственного участника революционных событий. Впервые в полном объеме печатается авторский сборник статей «Духовные основы русской революции. Опыты 1917-1918 гг.», составленный в 1918 г. на основе публицистических статей, написанных в период с апреля 1917 по октябрь 1918 г. Книга – сформулированные мысли по поводу пережитых исторических событий. Бердяев осмысляет такие понятия как буржуазность и социализм, религиозные основы большевизма, понятие «класс», «труд», роль национального вопроса, патриотизм и политику, народ и народничество, интеллигенцию.</a:t>
            </a:r>
          </a:p>
          <a:p>
            <a:pPr>
              <a:buNone/>
            </a:pPr>
            <a:endParaRPr lang="ru-RU" dirty="0"/>
          </a:p>
        </p:txBody>
      </p:sp>
      <p:pic>
        <p:nvPicPr>
          <p:cNvPr id="4" name="Рисунок 3" descr="F:\Виртуальная выставка\3.jpg"/>
          <p:cNvPicPr/>
          <p:nvPr/>
        </p:nvPicPr>
        <p:blipFill>
          <a:blip r:embed="rId2" cstate="print"/>
          <a:srcRect/>
          <a:stretch>
            <a:fillRect/>
          </a:stretch>
        </p:blipFill>
        <p:spPr bwMode="auto">
          <a:xfrm>
            <a:off x="214282" y="2000240"/>
            <a:ext cx="2762252" cy="3857652"/>
          </a:xfrm>
          <a:prstGeom prst="rect">
            <a:avLst/>
          </a:prstGeom>
          <a:noFill/>
          <a:ln w="38100">
            <a:solidFill>
              <a:schemeClr val="tx1"/>
            </a:solidFill>
            <a:miter lim="800000"/>
            <a:headEnd/>
            <a:tailEnd/>
          </a:ln>
          <a:scene3d>
            <a:camera prst="orthographicFront"/>
            <a:lightRig rig="threePt" dir="t"/>
          </a:scene3d>
          <a:sp3d>
            <a:bevelT prst="relaxedInset"/>
          </a:sp3d>
        </p:spPr>
      </p:pic>
    </p:spTree>
  </p:cSld>
  <p:clrMapOvr>
    <a:masterClrMapping/>
  </p:clrMapOvr>
  <p:transition advTm="1034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1000132"/>
          </a:xfrm>
        </p:spPr>
        <p:txBody>
          <a:bodyPr>
            <a:normAutofit fontScale="90000"/>
          </a:bodyPr>
          <a:lstStyle/>
          <a:p>
            <a:pPr algn="ctr"/>
            <a:r>
              <a:rPr lang="ru-RU" sz="1800" b="1" i="1" dirty="0" smtClean="0">
                <a:solidFill>
                  <a:srgbClr val="FF0000"/>
                </a:solidFill>
              </a:rPr>
              <a:t/>
            </a:r>
            <a:br>
              <a:rPr lang="ru-RU" sz="1800" b="1" i="1" dirty="0" smtClean="0">
                <a:solidFill>
                  <a:srgbClr val="FF0000"/>
                </a:solidFill>
              </a:rPr>
            </a:br>
            <a:r>
              <a:rPr lang="ru-RU" sz="1800" b="1" i="1" dirty="0" smtClean="0">
                <a:solidFill>
                  <a:srgbClr val="FF0000"/>
                </a:solidFill>
              </a:rPr>
              <a:t/>
            </a:r>
            <a:br>
              <a:rPr lang="ru-RU" sz="1800" b="1" i="1" dirty="0" smtClean="0">
                <a:solidFill>
                  <a:srgbClr val="FF0000"/>
                </a:solidFill>
              </a:rPr>
            </a:br>
            <a:r>
              <a:rPr lang="ru-RU" sz="1600" b="1" i="1" dirty="0" err="1" smtClean="0">
                <a:solidFill>
                  <a:srgbClr val="FF0000"/>
                </a:solidFill>
                <a:latin typeface="Arial" pitchFamily="34" charset="0"/>
                <a:cs typeface="Arial" pitchFamily="34" charset="0"/>
              </a:rPr>
              <a:t>Алданов</a:t>
            </a:r>
            <a:r>
              <a:rPr lang="ru-RU" sz="1600" b="1" i="1" dirty="0" smtClean="0">
                <a:solidFill>
                  <a:srgbClr val="FF0000"/>
                </a:solidFill>
                <a:latin typeface="Arial" pitchFamily="34" charset="0"/>
                <a:cs typeface="Arial" pitchFamily="34" charset="0"/>
              </a:rPr>
              <a:t>, М. Картины Октябрьской революции. Исторические портреты. Портреты современников. Загадка Толстого / М. </a:t>
            </a:r>
            <a:r>
              <a:rPr lang="ru-RU" sz="1600" b="1" i="1" dirty="0" err="1" smtClean="0">
                <a:solidFill>
                  <a:srgbClr val="FF0000"/>
                </a:solidFill>
                <a:latin typeface="Arial" pitchFamily="34" charset="0"/>
                <a:cs typeface="Arial" pitchFamily="34" charset="0"/>
              </a:rPr>
              <a:t>Алданов</a:t>
            </a:r>
            <a:r>
              <a:rPr lang="ru-RU" sz="1600" b="1" i="1" dirty="0" smtClean="0">
                <a:solidFill>
                  <a:srgbClr val="FF0000"/>
                </a:solidFill>
                <a:latin typeface="Arial" pitchFamily="34" charset="0"/>
                <a:cs typeface="Arial" pitchFamily="34" charset="0"/>
              </a:rPr>
              <a:t>. – Санкт-Петербург : Изд-во Русского Христианского гуманитарного </a:t>
            </a:r>
            <a:r>
              <a:rPr lang="ru-RU" sz="1600" b="1" i="1" dirty="0" err="1" smtClean="0">
                <a:solidFill>
                  <a:srgbClr val="FF0000"/>
                </a:solidFill>
                <a:latin typeface="Arial" pitchFamily="34" charset="0"/>
                <a:cs typeface="Arial" pitchFamily="34" charset="0"/>
              </a:rPr>
              <a:t>ин-та</a:t>
            </a:r>
            <a:r>
              <a:rPr lang="ru-RU" sz="1600" b="1" i="1" dirty="0" smtClean="0">
                <a:solidFill>
                  <a:srgbClr val="FF0000"/>
                </a:solidFill>
                <a:latin typeface="Arial" pitchFamily="34" charset="0"/>
                <a:cs typeface="Arial" pitchFamily="34" charset="0"/>
              </a:rPr>
              <a:t>, 1999. – 447 с. – (Из архива русской эмиграции).</a:t>
            </a:r>
            <a:r>
              <a:rPr lang="ru-RU" i="1" dirty="0" smtClean="0">
                <a:latin typeface="Arial" pitchFamily="34" charset="0"/>
                <a:cs typeface="Arial" pitchFamily="34" charset="0"/>
              </a:rPr>
              <a:t/>
            </a:r>
            <a:br>
              <a:rPr lang="ru-RU" i="1" dirty="0" smtClean="0">
                <a:latin typeface="Arial" pitchFamily="34" charset="0"/>
                <a:cs typeface="Arial" pitchFamily="34" charset="0"/>
              </a:rPr>
            </a:br>
            <a:endParaRPr lang="ru-RU" dirty="0">
              <a:latin typeface="Arial" pitchFamily="34" charset="0"/>
              <a:cs typeface="Arial" pitchFamily="34" charset="0"/>
            </a:endParaRPr>
          </a:p>
        </p:txBody>
      </p:sp>
      <p:sp>
        <p:nvSpPr>
          <p:cNvPr id="3" name="Содержимое 2"/>
          <p:cNvSpPr>
            <a:spLocks noGrp="1"/>
          </p:cNvSpPr>
          <p:nvPr>
            <p:ph idx="1"/>
          </p:nvPr>
        </p:nvSpPr>
        <p:spPr>
          <a:xfrm>
            <a:off x="214282" y="2000240"/>
            <a:ext cx="5715040" cy="3571900"/>
          </a:xfrm>
        </p:spPr>
        <p:txBody>
          <a:bodyPr>
            <a:normAutofit fontScale="32500" lnSpcReduction="20000"/>
          </a:bodyPr>
          <a:lstStyle/>
          <a:p>
            <a:pPr algn="ctr">
              <a:buNone/>
            </a:pPr>
            <a:endParaRPr lang="ru-RU" sz="6200" b="1" i="1" dirty="0" smtClean="0"/>
          </a:p>
          <a:p>
            <a:pPr algn="just">
              <a:buNone/>
            </a:pPr>
            <a:r>
              <a:rPr lang="ru-RU" sz="6200" b="1" i="1" dirty="0" smtClean="0">
                <a:latin typeface="Arial" pitchFamily="34" charset="0"/>
                <a:cs typeface="Arial" pitchFamily="34" charset="0"/>
              </a:rPr>
              <a:t>     Книга </a:t>
            </a:r>
            <a:r>
              <a:rPr lang="ru-RU" sz="6200" b="1" i="1" dirty="0" smtClean="0">
                <a:latin typeface="Arial" pitchFamily="34" charset="0"/>
                <a:cs typeface="Arial" pitchFamily="34" charset="0"/>
              </a:rPr>
              <a:t>«Картины Октябрьской революции. Исторические портреты. Портреты современников. Загадка Толстого»  написана Марком </a:t>
            </a:r>
            <a:r>
              <a:rPr lang="ru-RU" sz="6200" b="1" i="1" dirty="0" err="1" smtClean="0">
                <a:latin typeface="Arial" pitchFamily="34" charset="0"/>
                <a:cs typeface="Arial" pitchFamily="34" charset="0"/>
              </a:rPr>
              <a:t>Алдановым</a:t>
            </a:r>
            <a:r>
              <a:rPr lang="ru-RU" sz="6200" b="1" i="1" dirty="0" smtClean="0">
                <a:latin typeface="Arial" pitchFamily="34" charset="0"/>
                <a:cs typeface="Arial" pitchFamily="34" charset="0"/>
              </a:rPr>
              <a:t>, еще одним очевидцем событий 1917 года. Марк </a:t>
            </a:r>
            <a:r>
              <a:rPr lang="ru-RU" sz="6200" b="1" i="1" dirty="0" err="1" smtClean="0">
                <a:latin typeface="Arial" pitchFamily="34" charset="0"/>
                <a:cs typeface="Arial" pitchFamily="34" charset="0"/>
              </a:rPr>
              <a:t>Алданов</a:t>
            </a:r>
            <a:r>
              <a:rPr lang="ru-RU" sz="6200" b="1" i="1" dirty="0" smtClean="0">
                <a:latin typeface="Arial" pitchFamily="34" charset="0"/>
                <a:cs typeface="Arial" pitchFamily="34" charset="0"/>
              </a:rPr>
              <a:t> (1886-1957) - блестящий русский писатель-историк ХХ века. Картины Октябрьской революции – это не связанная история октябрьского переворота, а отрывочные картины, разделенные пропусками.</a:t>
            </a:r>
          </a:p>
          <a:p>
            <a:pPr algn="just"/>
            <a:endParaRPr lang="ru-RU" dirty="0"/>
          </a:p>
        </p:txBody>
      </p:sp>
      <p:pic>
        <p:nvPicPr>
          <p:cNvPr id="4" name="Рисунок 3" descr="F:\Виртуальная выставка\4.jpg"/>
          <p:cNvPicPr/>
          <p:nvPr/>
        </p:nvPicPr>
        <p:blipFill>
          <a:blip r:embed="rId2" cstate="print"/>
          <a:srcRect/>
          <a:stretch>
            <a:fillRect/>
          </a:stretch>
        </p:blipFill>
        <p:spPr bwMode="auto">
          <a:xfrm>
            <a:off x="6143636" y="2071678"/>
            <a:ext cx="2571768" cy="3571900"/>
          </a:xfrm>
          <a:prstGeom prst="rect">
            <a:avLst/>
          </a:prstGeom>
          <a:noFill/>
          <a:ln w="38100">
            <a:solidFill>
              <a:srgbClr val="FF0000"/>
            </a:solidFill>
            <a:miter lim="800000"/>
            <a:headEnd/>
            <a:tailEnd/>
          </a:ln>
          <a:scene3d>
            <a:camera prst="orthographicFront"/>
            <a:lightRig rig="threePt" dir="t"/>
          </a:scene3d>
          <a:sp3d>
            <a:bevelT w="152400" h="50800" prst="softRound"/>
          </a:sp3d>
        </p:spPr>
      </p:pic>
    </p:spTree>
  </p:cSld>
  <p:clrMapOvr>
    <a:masterClrMapping/>
  </p:clrMapOvr>
  <p:transition advTm="1007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1000132"/>
          </a:xfrm>
        </p:spPr>
        <p:txBody>
          <a:bodyPr>
            <a:normAutofit fontScale="90000"/>
          </a:bodyPr>
          <a:lstStyle/>
          <a:p>
            <a:pPr algn="ctr"/>
            <a:r>
              <a:rPr lang="ru-RU" b="1" i="1" dirty="0" smtClean="0">
                <a:solidFill>
                  <a:srgbClr val="FF0000"/>
                </a:solidFill>
              </a:rPr>
              <a:t/>
            </a:r>
            <a:br>
              <a:rPr lang="ru-RU" b="1" i="1" dirty="0" smtClean="0">
                <a:solidFill>
                  <a:srgbClr val="FF0000"/>
                </a:solidFill>
              </a:rPr>
            </a:br>
            <a:r>
              <a:rPr lang="ru-RU" sz="3100" b="1" i="1" dirty="0" smtClean="0">
                <a:solidFill>
                  <a:srgbClr val="FF0000"/>
                </a:solidFill>
                <a:latin typeface="Arial" pitchFamily="34" charset="0"/>
                <a:cs typeface="Arial" pitchFamily="34" charset="0"/>
              </a:rPr>
              <a:t>«Революция глазами современников»</a:t>
            </a:r>
            <a:r>
              <a:rPr lang="ru-RU" sz="3100" i="1" dirty="0" smtClean="0">
                <a:solidFill>
                  <a:srgbClr val="FF0000"/>
                </a:solidFill>
                <a:latin typeface="Arial" pitchFamily="34" charset="0"/>
                <a:cs typeface="Arial" pitchFamily="34" charset="0"/>
              </a:rPr>
              <a:t> </a:t>
            </a:r>
            <a:br>
              <a:rPr lang="ru-RU" sz="3100" i="1" dirty="0" smtClean="0">
                <a:solidFill>
                  <a:srgbClr val="FF0000"/>
                </a:solidFill>
                <a:latin typeface="Arial" pitchFamily="34" charset="0"/>
                <a:cs typeface="Arial" pitchFamily="34" charset="0"/>
              </a:rPr>
            </a:br>
            <a:endParaRPr lang="ru-RU" sz="3100" dirty="0">
              <a:solidFill>
                <a:srgbClr val="FF0000"/>
              </a:solidFill>
              <a:latin typeface="Arial" pitchFamily="34" charset="0"/>
              <a:cs typeface="Arial" pitchFamily="34" charset="0"/>
            </a:endParaRPr>
          </a:p>
        </p:txBody>
      </p:sp>
      <p:sp>
        <p:nvSpPr>
          <p:cNvPr id="3" name="Содержимое 2"/>
          <p:cNvSpPr>
            <a:spLocks noGrp="1"/>
          </p:cNvSpPr>
          <p:nvPr>
            <p:ph idx="1"/>
          </p:nvPr>
        </p:nvSpPr>
        <p:spPr>
          <a:xfrm>
            <a:off x="3714744" y="1428736"/>
            <a:ext cx="5286412" cy="5286412"/>
          </a:xfrm>
        </p:spPr>
        <p:txBody>
          <a:bodyPr>
            <a:normAutofit fontScale="25000" lnSpcReduction="20000"/>
          </a:bodyPr>
          <a:lstStyle/>
          <a:p>
            <a:pPr>
              <a:buNone/>
            </a:pPr>
            <a:r>
              <a:rPr lang="ru-RU" b="1" i="1" dirty="0" smtClean="0"/>
              <a:t> </a:t>
            </a:r>
            <a:endParaRPr lang="ru-RU" i="1" dirty="0" smtClean="0"/>
          </a:p>
          <a:p>
            <a:pPr algn="just">
              <a:buNone/>
            </a:pPr>
            <a:r>
              <a:rPr lang="ru-RU" sz="5600" b="1" i="1" dirty="0" smtClean="0">
                <a:solidFill>
                  <a:srgbClr val="FF0000"/>
                </a:solidFill>
                <a:latin typeface="Arial" pitchFamily="34" charset="0"/>
                <a:cs typeface="Arial" pitchFamily="34" charset="0"/>
              </a:rPr>
              <a:t>       </a:t>
            </a:r>
            <a:r>
              <a:rPr lang="ru-RU" sz="5600" b="1" i="1" dirty="0" err="1" smtClean="0">
                <a:solidFill>
                  <a:srgbClr val="FF0000"/>
                </a:solidFill>
                <a:latin typeface="Arial" pitchFamily="34" charset="0"/>
                <a:cs typeface="Arial" pitchFamily="34" charset="0"/>
              </a:rPr>
              <a:t>Пейн</a:t>
            </a:r>
            <a:r>
              <a:rPr lang="ru-RU" sz="5600" b="1" i="1" dirty="0" smtClean="0">
                <a:solidFill>
                  <a:srgbClr val="FF0000"/>
                </a:solidFill>
                <a:latin typeface="Arial" pitchFamily="34" charset="0"/>
                <a:cs typeface="Arial" pitchFamily="34" charset="0"/>
              </a:rPr>
              <a:t>, Р. Ленин: Жизнь и смерть / Р. </a:t>
            </a:r>
            <a:r>
              <a:rPr lang="ru-RU" sz="5600" b="1" i="1" dirty="0" err="1" smtClean="0">
                <a:solidFill>
                  <a:srgbClr val="FF0000"/>
                </a:solidFill>
                <a:latin typeface="Arial" pitchFamily="34" charset="0"/>
                <a:cs typeface="Arial" pitchFamily="34" charset="0"/>
              </a:rPr>
              <a:t>Пейн</a:t>
            </a:r>
            <a:r>
              <a:rPr lang="ru-RU" sz="5600" b="1" i="1" dirty="0" smtClean="0">
                <a:solidFill>
                  <a:srgbClr val="FF0000"/>
                </a:solidFill>
                <a:latin typeface="Arial" pitchFamily="34" charset="0"/>
                <a:cs typeface="Arial" pitchFamily="34" charset="0"/>
              </a:rPr>
              <a:t>; [пер. с англ. О. Л. Никулиной]. – Москва : Мол.  гвардия, 2002. – 667 с. – (Жизнь замечательных людей).</a:t>
            </a:r>
            <a:endParaRPr lang="ru-RU" sz="5600" b="1" i="1" dirty="0" smtClean="0">
              <a:solidFill>
                <a:srgbClr val="FF0000"/>
              </a:solidFill>
              <a:latin typeface="Arial" pitchFamily="34" charset="0"/>
              <a:cs typeface="Arial" pitchFamily="34" charset="0"/>
            </a:endParaRPr>
          </a:p>
          <a:p>
            <a:pPr algn="just">
              <a:buNone/>
            </a:pPr>
            <a:r>
              <a:rPr lang="ru-RU" sz="5600" b="1" i="1" dirty="0" smtClean="0">
                <a:latin typeface="Arial" pitchFamily="34" charset="0"/>
                <a:cs typeface="Arial" pitchFamily="34" charset="0"/>
              </a:rPr>
              <a:t>  </a:t>
            </a:r>
          </a:p>
          <a:p>
            <a:pPr algn="just">
              <a:buNone/>
            </a:pPr>
            <a:r>
              <a:rPr lang="ru-RU" sz="6400" b="1" i="1" dirty="0" smtClean="0">
                <a:latin typeface="Arial" pitchFamily="34" charset="0"/>
                <a:cs typeface="Arial" pitchFamily="34" charset="0"/>
              </a:rPr>
              <a:t>      Мнения </a:t>
            </a:r>
            <a:r>
              <a:rPr lang="ru-RU" sz="6400" b="1" i="1" dirty="0" smtClean="0">
                <a:latin typeface="Arial" pitchFamily="34" charset="0"/>
                <a:cs typeface="Arial" pitchFamily="34" charset="0"/>
              </a:rPr>
              <a:t>и оценки исторической роли Владимира Ульянова (Ленина) отличаются крайней полярностью. Вне зависимости от положительной или отрицательной оценки деятельности Ленина, даже многие некоммунистические исследователи считают его наиболее значительным революционным государственным деятелем в мировой истории. Книга Роберта </a:t>
            </a:r>
            <a:r>
              <a:rPr lang="ru-RU" sz="6400" b="1" i="1" dirty="0" err="1" smtClean="0">
                <a:latin typeface="Arial" pitchFamily="34" charset="0"/>
                <a:cs typeface="Arial" pitchFamily="34" charset="0"/>
              </a:rPr>
              <a:t>Пейна</a:t>
            </a:r>
            <a:r>
              <a:rPr lang="ru-RU" sz="6400" b="1" i="1" dirty="0" smtClean="0">
                <a:latin typeface="Arial" pitchFamily="34" charset="0"/>
                <a:cs typeface="Arial" pitchFamily="34" charset="0"/>
              </a:rPr>
              <a:t> «Ленин: Жизнь и смерть» впервые издана в Великобритании в 1964 году. Эта книга, переведенная на многие языки, до сих пор является одной из самых популярных биографий В. И. Ленина за рубежом. Свою главную задачу Р. Пейн видел в том, чтобы написать историю «сломленного, измученного, невероятно щедро одаренного природой человека, единственного в своем роде, которого без колебаний можно назвать политическим гением».  </a:t>
            </a:r>
          </a:p>
          <a:p>
            <a:pPr algn="just">
              <a:buNone/>
            </a:pPr>
            <a:endParaRPr lang="ru-RU" dirty="0"/>
          </a:p>
        </p:txBody>
      </p:sp>
      <p:pic>
        <p:nvPicPr>
          <p:cNvPr id="4" name="Рисунок 3" descr="F:\Виртуальная выставка\5.jpg"/>
          <p:cNvPicPr/>
          <p:nvPr/>
        </p:nvPicPr>
        <p:blipFill>
          <a:blip r:embed="rId2" cstate="print"/>
          <a:srcRect/>
          <a:stretch>
            <a:fillRect/>
          </a:stretch>
        </p:blipFill>
        <p:spPr bwMode="auto">
          <a:xfrm>
            <a:off x="214282" y="1785926"/>
            <a:ext cx="3000396" cy="4229102"/>
          </a:xfrm>
          <a:prstGeom prst="rect">
            <a:avLst/>
          </a:prstGeom>
          <a:noFill/>
          <a:ln w="38100">
            <a:solidFill>
              <a:schemeClr val="tx1"/>
            </a:solidFill>
            <a:miter lim="800000"/>
            <a:headEnd/>
            <a:tailEnd/>
          </a:ln>
          <a:scene3d>
            <a:camera prst="orthographicFront"/>
            <a:lightRig rig="threePt" dir="t"/>
          </a:scene3d>
          <a:sp3d>
            <a:bevelT prst="angle"/>
          </a:sp3d>
        </p:spPr>
      </p:pic>
    </p:spTree>
  </p:cSld>
  <p:clrMapOvr>
    <a:masterClrMapping/>
  </p:clrMapOvr>
  <p:transition advTm="1046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1071570"/>
          </a:xfrm>
        </p:spPr>
        <p:txBody>
          <a:bodyPr>
            <a:normAutofit fontScale="90000"/>
          </a:bodyPr>
          <a:lstStyle/>
          <a:p>
            <a:pPr algn="ctr"/>
            <a:r>
              <a:rPr lang="ru-RU" sz="2000" b="1" i="1" dirty="0" smtClean="0">
                <a:solidFill>
                  <a:srgbClr val="FF0000"/>
                </a:solidFill>
              </a:rPr>
              <a:t/>
            </a:r>
            <a:br>
              <a:rPr lang="ru-RU" sz="2000" b="1" i="1" dirty="0" smtClean="0">
                <a:solidFill>
                  <a:srgbClr val="FF0000"/>
                </a:solidFill>
              </a:rPr>
            </a:br>
            <a:r>
              <a:rPr lang="ru-RU" sz="1600" b="1" i="1" dirty="0" smtClean="0">
                <a:solidFill>
                  <a:srgbClr val="FF0000"/>
                </a:solidFill>
                <a:latin typeface="Arial" pitchFamily="34" charset="0"/>
                <a:cs typeface="Arial" pitchFamily="34" charset="0"/>
              </a:rPr>
              <a:t>Драма </a:t>
            </a:r>
            <a:r>
              <a:rPr lang="ru-RU" sz="1600" b="1" i="1" dirty="0" smtClean="0">
                <a:solidFill>
                  <a:srgbClr val="FF0000"/>
                </a:solidFill>
                <a:latin typeface="Arial" pitchFamily="34" charset="0"/>
                <a:cs typeface="Arial" pitchFamily="34" charset="0"/>
              </a:rPr>
              <a:t>российской истории: большевики и революция / под общ. ред. А. Н. Яковлева; рук. авт. коллектива О. В. Волобуев. – Москва : Новый хронограф, 2002. – 449 с. – (Россия. </a:t>
            </a:r>
            <a:r>
              <a:rPr lang="en-US" sz="1600" b="1" i="1" dirty="0" smtClean="0">
                <a:solidFill>
                  <a:srgbClr val="FF0000"/>
                </a:solidFill>
                <a:latin typeface="Arial" pitchFamily="34" charset="0"/>
                <a:cs typeface="Arial" pitchFamily="34" charset="0"/>
              </a:rPr>
              <a:t>XX</a:t>
            </a:r>
            <a:r>
              <a:rPr lang="ru-RU" sz="1600" b="1" i="1" dirty="0" smtClean="0">
                <a:solidFill>
                  <a:srgbClr val="FF0000"/>
                </a:solidFill>
                <a:latin typeface="Arial" pitchFamily="34" charset="0"/>
                <a:cs typeface="Arial" pitchFamily="34" charset="0"/>
              </a:rPr>
              <a:t> век. Исследования).</a:t>
            </a:r>
            <a:r>
              <a:rPr lang="ru-RU" sz="1600" i="1" dirty="0" smtClean="0">
                <a:latin typeface="Arial" pitchFamily="34" charset="0"/>
                <a:cs typeface="Arial" pitchFamily="34" charset="0"/>
              </a:rPr>
              <a:t/>
            </a:r>
            <a:br>
              <a:rPr lang="ru-RU" sz="1600" i="1" dirty="0" smtClean="0">
                <a:latin typeface="Arial" pitchFamily="34" charset="0"/>
                <a:cs typeface="Arial" pitchFamily="34" charset="0"/>
              </a:rPr>
            </a:br>
            <a:endParaRPr lang="ru-RU" sz="1600" dirty="0">
              <a:latin typeface="Arial" pitchFamily="34" charset="0"/>
              <a:cs typeface="Arial" pitchFamily="34" charset="0"/>
            </a:endParaRPr>
          </a:p>
        </p:txBody>
      </p:sp>
      <p:sp>
        <p:nvSpPr>
          <p:cNvPr id="3" name="Содержимое 2"/>
          <p:cNvSpPr>
            <a:spLocks noGrp="1"/>
          </p:cNvSpPr>
          <p:nvPr>
            <p:ph idx="1"/>
          </p:nvPr>
        </p:nvSpPr>
        <p:spPr>
          <a:xfrm>
            <a:off x="214282" y="1928802"/>
            <a:ext cx="4786346" cy="4143404"/>
          </a:xfrm>
        </p:spPr>
        <p:txBody>
          <a:bodyPr>
            <a:noAutofit/>
          </a:bodyPr>
          <a:lstStyle/>
          <a:p>
            <a:pPr>
              <a:buNone/>
            </a:pPr>
            <a:r>
              <a:rPr lang="ru-RU" sz="1800" b="1" i="1" dirty="0" smtClean="0"/>
              <a:t>     </a:t>
            </a:r>
          </a:p>
          <a:p>
            <a:pPr algn="just">
              <a:buNone/>
            </a:pPr>
            <a:r>
              <a:rPr lang="ru-RU" sz="1800" b="1" i="1" dirty="0" smtClean="0">
                <a:latin typeface="Arial" pitchFamily="34" charset="0"/>
                <a:cs typeface="Arial" pitchFamily="34" charset="0"/>
              </a:rPr>
              <a:t>      Книга «Драма российской истории: большевики и революция»  о ключевых событиях того времени и существующие на </a:t>
            </a:r>
            <a:r>
              <a:rPr lang="ru-RU" sz="1800" b="1" i="1" dirty="0" smtClean="0">
                <a:latin typeface="Arial" pitchFamily="34" charset="0"/>
                <a:cs typeface="Arial" pitchFamily="34" charset="0"/>
              </a:rPr>
              <a:t>них точки </a:t>
            </a:r>
            <a:r>
              <a:rPr lang="ru-RU" sz="1800" b="1" i="1" dirty="0" smtClean="0">
                <a:latin typeface="Arial" pitchFamily="34" charset="0"/>
                <a:cs typeface="Arial" pitchFamily="34" charset="0"/>
              </a:rPr>
              <a:t>зрения. Авторы используют и архивные материалы. Книга для тех, кто хочет разобраться в событиях первых десятилетий </a:t>
            </a:r>
            <a:r>
              <a:rPr lang="en-US" sz="1800" b="1" i="1" dirty="0" smtClean="0">
                <a:latin typeface="Arial" pitchFamily="34" charset="0"/>
                <a:cs typeface="Arial" pitchFamily="34" charset="0"/>
              </a:rPr>
              <a:t>XX</a:t>
            </a:r>
            <a:r>
              <a:rPr lang="ru-RU" sz="1800" b="1" i="1" dirty="0" smtClean="0">
                <a:latin typeface="Arial" pitchFamily="34" charset="0"/>
                <a:cs typeface="Arial" pitchFamily="34" charset="0"/>
              </a:rPr>
              <a:t> в., приведших к власти большевиков и к установлению в России однопартийной большевистской диктатуры.</a:t>
            </a:r>
          </a:p>
          <a:p>
            <a:endParaRPr lang="ru-RU" sz="1600" dirty="0"/>
          </a:p>
        </p:txBody>
      </p:sp>
      <p:pic>
        <p:nvPicPr>
          <p:cNvPr id="4" name="Рисунок 3" descr="F:\Виртуальная выставка\6.jpg"/>
          <p:cNvPicPr/>
          <p:nvPr/>
        </p:nvPicPr>
        <p:blipFill>
          <a:blip r:embed="rId2" cstate="print"/>
          <a:srcRect/>
          <a:stretch>
            <a:fillRect/>
          </a:stretch>
        </p:blipFill>
        <p:spPr bwMode="auto">
          <a:xfrm>
            <a:off x="5643570" y="1785926"/>
            <a:ext cx="2857520" cy="4143404"/>
          </a:xfrm>
          <a:prstGeom prst="rect">
            <a:avLst/>
          </a:prstGeom>
          <a:noFill/>
          <a:ln w="38100">
            <a:solidFill>
              <a:srgbClr val="FF0000"/>
            </a:solidFill>
            <a:miter lim="800000"/>
            <a:headEnd/>
            <a:tailEnd/>
          </a:ln>
          <a:scene3d>
            <a:camera prst="orthographicFront"/>
            <a:lightRig rig="threePt" dir="t"/>
          </a:scene3d>
          <a:sp3d>
            <a:bevelT prst="slope"/>
          </a:sp3d>
        </p:spPr>
      </p:pic>
    </p:spTree>
  </p:cSld>
  <p:clrMapOvr>
    <a:masterClrMapping/>
  </p:clrMapOvr>
  <p:transition advTm="1056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829676" cy="1000132"/>
          </a:xfrm>
        </p:spPr>
        <p:txBody>
          <a:bodyPr>
            <a:normAutofit fontScale="90000"/>
          </a:bodyPr>
          <a:lstStyle/>
          <a:p>
            <a:pPr algn="ctr"/>
            <a:r>
              <a:rPr lang="ru-RU" sz="2000" b="1" i="1" dirty="0" smtClean="0"/>
              <a:t/>
            </a:r>
            <a:br>
              <a:rPr lang="ru-RU" sz="2000" b="1" i="1" dirty="0" smtClean="0"/>
            </a:br>
            <a:r>
              <a:rPr lang="ru-RU" sz="2000" b="1" i="1" dirty="0" smtClean="0"/>
              <a:t/>
            </a:r>
            <a:br>
              <a:rPr lang="ru-RU" sz="2000" b="1" i="1" dirty="0" smtClean="0"/>
            </a:br>
            <a:r>
              <a:rPr lang="ru-RU" sz="2000" b="1" i="1" dirty="0" smtClean="0"/>
              <a:t/>
            </a:r>
            <a:br>
              <a:rPr lang="ru-RU" sz="2000" b="1" i="1" dirty="0" smtClean="0"/>
            </a:br>
            <a:r>
              <a:rPr lang="ru-RU" sz="2000" b="1" i="1" dirty="0" smtClean="0">
                <a:solidFill>
                  <a:srgbClr val="FF0000"/>
                </a:solidFill>
                <a:latin typeface="Arial" pitchFamily="34" charset="0"/>
                <a:cs typeface="Arial" pitchFamily="34" charset="0"/>
              </a:rPr>
              <a:t>Решетова, Н. А. Интеллигенция Дона и революция (1917-первая пол. 1920 гг.) / Н. А. Решетова. – Москва : РОССПЭН, 1998. – 240 с.</a:t>
            </a:r>
            <a:r>
              <a:rPr lang="ru-RU" i="1" dirty="0" smtClean="0">
                <a:latin typeface="Arial" pitchFamily="34" charset="0"/>
                <a:cs typeface="Arial" pitchFamily="34" charset="0"/>
              </a:rPr>
              <a:t/>
            </a:r>
            <a:br>
              <a:rPr lang="ru-RU" i="1" dirty="0" smtClean="0">
                <a:latin typeface="Arial" pitchFamily="34" charset="0"/>
                <a:cs typeface="Arial" pitchFamily="34" charset="0"/>
              </a:rPr>
            </a:br>
            <a:r>
              <a:rPr lang="ru-RU" b="1" i="1" dirty="0" smtClean="0">
                <a:latin typeface="Arial" pitchFamily="34" charset="0"/>
                <a:cs typeface="Arial" pitchFamily="34" charset="0"/>
              </a:rPr>
              <a:t> </a:t>
            </a:r>
            <a:r>
              <a:rPr lang="ru-RU" i="1" dirty="0" smtClean="0"/>
              <a:t/>
            </a:r>
            <a:br>
              <a:rPr lang="ru-RU" i="1" dirty="0" smtClean="0"/>
            </a:br>
            <a:endParaRPr lang="ru-RU" dirty="0"/>
          </a:p>
        </p:txBody>
      </p:sp>
      <p:sp>
        <p:nvSpPr>
          <p:cNvPr id="3" name="Содержимое 2"/>
          <p:cNvSpPr>
            <a:spLocks noGrp="1"/>
          </p:cNvSpPr>
          <p:nvPr>
            <p:ph idx="1"/>
          </p:nvPr>
        </p:nvSpPr>
        <p:spPr>
          <a:xfrm>
            <a:off x="3857620" y="1785926"/>
            <a:ext cx="5143536" cy="4643470"/>
          </a:xfrm>
        </p:spPr>
        <p:txBody>
          <a:bodyPr>
            <a:noAutofit/>
          </a:bodyPr>
          <a:lstStyle/>
          <a:p>
            <a:pPr algn="just">
              <a:buNone/>
            </a:pPr>
            <a:r>
              <a:rPr lang="ru-RU" sz="1800" b="1" i="1" dirty="0" smtClean="0">
                <a:latin typeface="Arial" pitchFamily="34" charset="0"/>
                <a:cs typeface="Arial" pitchFamily="34" charset="0"/>
              </a:rPr>
              <a:t>      Монография </a:t>
            </a:r>
            <a:r>
              <a:rPr lang="ru-RU" sz="1800" b="1" i="1" dirty="0" smtClean="0">
                <a:latin typeface="Arial" pitchFamily="34" charset="0"/>
                <a:cs typeface="Arial" pitchFamily="34" charset="0"/>
              </a:rPr>
              <a:t>Н. А. Решетовой «Интеллигенция Дона и революция» - первое систематическое исследования по теме в рамках такого специфического региона, как Дон. Автором изучены тенденции общественно-политического поведения интеллигенции в экстремальных условиях революции, гражданской войны, становления государства «диктатуры пролетариата», прослежена динамика взаимоотношений интеллигенции и революции, выявлены особенности взаимоотношений интеллигенции и власти.</a:t>
            </a:r>
          </a:p>
          <a:p>
            <a:pPr algn="just">
              <a:buNone/>
            </a:pPr>
            <a:endParaRPr lang="ru-RU" sz="1800" dirty="0"/>
          </a:p>
        </p:txBody>
      </p:sp>
      <p:pic>
        <p:nvPicPr>
          <p:cNvPr id="4" name="Рисунок 3" descr="F:\Виртуальная выставка\7.jpg"/>
          <p:cNvPicPr/>
          <p:nvPr/>
        </p:nvPicPr>
        <p:blipFill>
          <a:blip r:embed="rId2" cstate="print"/>
          <a:srcRect/>
          <a:stretch>
            <a:fillRect/>
          </a:stretch>
        </p:blipFill>
        <p:spPr bwMode="auto">
          <a:xfrm>
            <a:off x="357158" y="1785926"/>
            <a:ext cx="3000396" cy="4143404"/>
          </a:xfrm>
          <a:prstGeom prst="rect">
            <a:avLst/>
          </a:prstGeom>
          <a:noFill/>
          <a:ln w="38100">
            <a:solidFill>
              <a:srgbClr val="FF0000"/>
            </a:solidFill>
            <a:miter lim="800000"/>
            <a:headEnd/>
            <a:tailEnd/>
          </a:ln>
          <a:scene3d>
            <a:camera prst="orthographicFront"/>
            <a:lightRig rig="threePt" dir="t"/>
          </a:scene3d>
          <a:sp3d>
            <a:bevelT w="139700" h="139700" prst="divot"/>
          </a:sp3d>
        </p:spPr>
      </p:pic>
    </p:spTree>
  </p:cSld>
  <p:clrMapOvr>
    <a:masterClrMapping/>
  </p:clrMapOvr>
  <p:transition advTm="10328"/>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TotalTime>
  <Words>440</Words>
  <PresentationFormat>Экран (4:3)</PresentationFormat>
  <Paragraphs>34</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«От ФЕВРАЛЯ ДО ОКТЯБРЯ 1917 ГОДА»</vt:lpstr>
      <vt:lpstr> Октябрьская революция - одно из крупнейших политических событий XX века, произошедшее в России в октябре (по новому стилю – в ноябре) 1917 года и повлиявшее на дальнейший ход всемирной истории. В результате революции началась Гражданская война в России, было свергнуто Временное правительство. Успех восстания предопределили поддержка значительной части народа, бездействие Временного правительства, неспособность меньшевиков и правых эсеров предложить реальную альтернативу большевизму. </vt:lpstr>
      <vt:lpstr> «Очевидцы о событиях  1917 года…» </vt:lpstr>
      <vt:lpstr>  Керенский, А. Ф. Русская революция. 1917 / А. Ф. Керенский; [пер. с фр. Е. В. Нетесовой]. – Москва : Центрполиграф, 2005. – 384 с. </vt:lpstr>
      <vt:lpstr>  Бердяев, Н. Духовные основы русской революции. Опыты 1917-1918 гг. / Н. Бердяев. – Санкт-Петербург : Изд-во Русского Христианского гуманитарного института, 1999. – 431 с. – (Из архива русской эмиграции). </vt:lpstr>
      <vt:lpstr>  Алданов, М. Картины Октябрьской революции. Исторические портреты. Портреты современников. Загадка Толстого / М. Алданов. – Санкт-Петербург : Изд-во Русского Христианского гуманитарного ин-та, 1999. – 447 с. – (Из архива русской эмиграции). </vt:lpstr>
      <vt:lpstr> «Революция глазами современников»  </vt:lpstr>
      <vt:lpstr> Драма российской истории: большевики и революция / под общ. ред. А. Н. Яковлева; рук. авт. коллектива О. В. Волобуев. – Москва : Новый хронограф, 2002. – 449 с. – (Россия. XX век. Исследования). </vt:lpstr>
      <vt:lpstr>   Решетова, Н. А. Интеллигенция Дона и революция (1917-первая пол. 1920 гг.) / Н. А. Решетова. – Москва : РОССПЭН, 1998. – 240 с.   </vt:lpstr>
      <vt:lpstr>    Революция 1917-1918 гг. в российской провинции: сб. науч. ст. / Тамб. гос. ун-т им. Г. Р. Державина; [отв. ред. Л. Г. Протасов]. – Тамбов : Изд-во ТГУ, 2008. – 107 с.   </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Октябрьская революция - одно из крупнейших политических событий XX века, произошедшее в России в октябре (по новому стилю – в ноябре) 1917 года и повлиявшее на дальнейший ход всемирной истории. В результате революции началась Гражданская война в России, было свергнуто Временное правительство. Успех восстания предопределили поддержка значительной части народа, бездействие Временного правительства, неспособность меньшевиков и правых эсеров предложить реальную альтернативу большевизму. </dc:title>
  <cp:lastModifiedBy>User</cp:lastModifiedBy>
  <cp:revision>6</cp:revision>
  <dcterms:modified xsi:type="dcterms:W3CDTF">2017-10-03T06:24:19Z</dcterms:modified>
</cp:coreProperties>
</file>