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-78" y="-6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B4B89-12D0-4CE1-82AD-F91A8703168A}" type="datetimeFigureOut">
              <a:rPr lang="ru-RU" smtClean="0"/>
              <a:pPr/>
              <a:t>18.01.2018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83906-AFA8-4465-9026-C18BE816F1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9083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B4B89-12D0-4CE1-82AD-F91A8703168A}" type="datetimeFigureOut">
              <a:rPr lang="ru-RU" smtClean="0"/>
              <a:pPr/>
              <a:t>18.01.2018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83906-AFA8-4465-9026-C18BE816F1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57361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B4B89-12D0-4CE1-82AD-F91A8703168A}" type="datetimeFigureOut">
              <a:rPr lang="ru-RU" smtClean="0"/>
              <a:pPr/>
              <a:t>18.01.2018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83906-AFA8-4465-9026-C18BE816F1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5990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B4B89-12D0-4CE1-82AD-F91A8703168A}" type="datetimeFigureOut">
              <a:rPr lang="ru-RU" smtClean="0"/>
              <a:pPr/>
              <a:t>18.01.2018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83906-AFA8-4465-9026-C18BE816F1D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8291686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B4B89-12D0-4CE1-82AD-F91A8703168A}" type="datetimeFigureOut">
              <a:rPr lang="ru-RU" smtClean="0"/>
              <a:pPr/>
              <a:t>18.01.2018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83906-AFA8-4465-9026-C18BE816F1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436293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B4B89-12D0-4CE1-82AD-F91A8703168A}" type="datetimeFigureOut">
              <a:rPr lang="ru-RU" smtClean="0"/>
              <a:pPr/>
              <a:t>18.01.2018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83906-AFA8-4465-9026-C18BE816F1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179127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B4B89-12D0-4CE1-82AD-F91A8703168A}" type="datetimeFigureOut">
              <a:rPr lang="ru-RU" smtClean="0"/>
              <a:pPr/>
              <a:t>18.01.2018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83906-AFA8-4465-9026-C18BE816F1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250128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B4B89-12D0-4CE1-82AD-F91A8703168A}" type="datetimeFigureOut">
              <a:rPr lang="ru-RU" smtClean="0"/>
              <a:pPr/>
              <a:t>18.01.2018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83906-AFA8-4465-9026-C18BE816F1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433181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B4B89-12D0-4CE1-82AD-F91A8703168A}" type="datetimeFigureOut">
              <a:rPr lang="ru-RU" smtClean="0"/>
              <a:pPr/>
              <a:t>18.01.2018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83906-AFA8-4465-9026-C18BE816F1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0760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B4B89-12D0-4CE1-82AD-F91A8703168A}" type="datetimeFigureOut">
              <a:rPr lang="ru-RU" smtClean="0"/>
              <a:pPr/>
              <a:t>18.01.2018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83906-AFA8-4465-9026-C18BE816F1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74745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B4B89-12D0-4CE1-82AD-F91A8703168A}" type="datetimeFigureOut">
              <a:rPr lang="ru-RU" smtClean="0"/>
              <a:pPr/>
              <a:t>18.01.2018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83906-AFA8-4465-9026-C18BE816F1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73458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B4B89-12D0-4CE1-82AD-F91A8703168A}" type="datetimeFigureOut">
              <a:rPr lang="ru-RU" smtClean="0"/>
              <a:pPr/>
              <a:t>18.01.2018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83906-AFA8-4465-9026-C18BE816F1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90365906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B4B89-12D0-4CE1-82AD-F91A8703168A}" type="datetimeFigureOut">
              <a:rPr lang="ru-RU" smtClean="0"/>
              <a:pPr/>
              <a:t>18.01.2018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83906-AFA8-4465-9026-C18BE816F1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95268645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B4B89-12D0-4CE1-82AD-F91A8703168A}" type="datetimeFigureOut">
              <a:rPr lang="ru-RU" smtClean="0"/>
              <a:pPr/>
              <a:t>18.01.2018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83906-AFA8-4465-9026-C18BE816F1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47723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B4B89-12D0-4CE1-82AD-F91A8703168A}" type="datetimeFigureOut">
              <a:rPr lang="ru-RU" smtClean="0"/>
              <a:pPr/>
              <a:t>18.01.2018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83906-AFA8-4465-9026-C18BE816F1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57694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B4B89-12D0-4CE1-82AD-F91A8703168A}" type="datetimeFigureOut">
              <a:rPr lang="ru-RU" smtClean="0"/>
              <a:pPr/>
              <a:t>18.01.2018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83906-AFA8-4465-9026-C18BE816F1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55698547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B4B89-12D0-4CE1-82AD-F91A8703168A}" type="datetimeFigureOut">
              <a:rPr lang="ru-RU" smtClean="0"/>
              <a:pPr/>
              <a:t>18.01.2018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83906-AFA8-4465-9026-C18BE816F1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24685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88DB4B89-12D0-4CE1-82AD-F91A8703168A}" type="datetimeFigureOut">
              <a:rPr lang="ru-RU" smtClean="0"/>
              <a:pPr/>
              <a:t>18.01.2018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A83906-AFA8-4465-9026-C18BE816F1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817861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6" r:id="rId12"/>
    <p:sldLayoutId id="2147483857" r:id="rId13"/>
    <p:sldLayoutId id="2147483858" r:id="rId14"/>
    <p:sldLayoutId id="2147483859" r:id="rId15"/>
    <p:sldLayoutId id="2147483860" r:id="rId16"/>
    <p:sldLayoutId id="214748386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5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4.jpe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p.userapi.com/c629330/v629330254/23c10/lbbdpXdAdF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05982" y="1268361"/>
            <a:ext cx="3884806" cy="400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7316" y="1401260"/>
            <a:ext cx="6892413" cy="3928057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Студенческая правовая консультация </a:t>
            </a:r>
            <a:b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«Юридическая клиника» </a:t>
            </a:r>
            <a:b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ФГБОУ ВО Тамбовского государственного университета </a:t>
            </a:r>
            <a:b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имени Г.Р. Державина 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849031" y="5358580"/>
            <a:ext cx="15338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Эмблема</a:t>
            </a:r>
            <a:endParaRPr lang="ru-RU" sz="1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582354" y="410982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1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395925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813" y="221324"/>
            <a:ext cx="10196052" cy="1166612"/>
          </a:xfrm>
        </p:spPr>
        <p:txBody>
          <a:bodyPr/>
          <a:lstStyle/>
          <a:p>
            <a:pPr algn="ctr"/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Круглый стол по применению электронных технологий </a:t>
            </a:r>
            <a:br>
              <a:rPr lang="ru-RU" sz="32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в институтах общества и государства</a:t>
            </a:r>
            <a:endParaRPr lang="ru-RU" sz="3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3219" y="3139708"/>
            <a:ext cx="4347308" cy="28800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89858" y="3907158"/>
            <a:ext cx="3934456" cy="29508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89858" y="1338504"/>
            <a:ext cx="3905944" cy="29172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489" y="1338504"/>
            <a:ext cx="4493107" cy="32141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489" y="3797899"/>
            <a:ext cx="4493107" cy="2976684"/>
          </a:xfrm>
          <a:prstGeom prst="rect">
            <a:avLst/>
          </a:prstGeom>
        </p:spPr>
      </p:pic>
      <p:pic>
        <p:nvPicPr>
          <p:cNvPr id="10" name="Picture 2" descr="https://pp.userapi.com/c629330/v629330254/23c10/lbbdpXdAdF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73264" y="6420050"/>
            <a:ext cx="299300" cy="30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543717" y="410582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10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243302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07055" y="12879"/>
            <a:ext cx="11195885" cy="1617372"/>
          </a:xfrm>
        </p:spPr>
        <p:txBody>
          <a:bodyPr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Участие клиницистов  в ежегодной Международной научно-практической конференции «Актуальные проблемы гражданского, арбитражного, административного процесса, исполнительного производства и адвокатской деятельности»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-242" t="-5572" r="242" b="30366"/>
          <a:stretch/>
        </p:blipFill>
        <p:spPr>
          <a:xfrm>
            <a:off x="1154954" y="1064171"/>
            <a:ext cx="5324361" cy="2893042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 descr="https://pp.userapi.com/c639317/v639317596/fa8e/yJMKogmkzt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4338" y="3957213"/>
            <a:ext cx="4232513" cy="290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pp.userapi.com/c633819/v633819254/2241a/pLN15RbRA-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8661" y="1253424"/>
            <a:ext cx="4821943" cy="313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pp.userapi.com/c629330/v629330254/23c10/lbbdpXdAdF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398233" y="6293914"/>
            <a:ext cx="421590" cy="434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pp.userapi.com/c639319/v639319245/58702/kC0l2CgKEMw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16764" y="4246108"/>
            <a:ext cx="3919368" cy="261189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586091" y="439354"/>
            <a:ext cx="402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11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420628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60458" y="127512"/>
            <a:ext cx="5475594" cy="618186"/>
          </a:xfrm>
        </p:spPr>
        <p:txBody>
          <a:bodyPr/>
          <a:lstStyle/>
          <a:p>
            <a:pPr algn="ctr"/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Ежегодная ассамблея юридической клиники</a:t>
            </a:r>
            <a:endParaRPr lang="ru-RU" sz="36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093" b="8969"/>
          <a:stretch/>
        </p:blipFill>
        <p:spPr>
          <a:xfrm>
            <a:off x="0" y="0"/>
            <a:ext cx="5035641" cy="31535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95631" y="1244501"/>
            <a:ext cx="4344326" cy="28950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4701" t="2972" r="7994" b="12479"/>
          <a:stretch/>
        </p:blipFill>
        <p:spPr>
          <a:xfrm>
            <a:off x="0" y="3555286"/>
            <a:ext cx="5022760" cy="32454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6813" t="1285" r="2847" b="4790"/>
          <a:stretch/>
        </p:blipFill>
        <p:spPr>
          <a:xfrm>
            <a:off x="7388180" y="3060521"/>
            <a:ext cx="4803820" cy="3797479"/>
          </a:xfrm>
          <a:prstGeom prst="rect">
            <a:avLst/>
          </a:prstGeom>
        </p:spPr>
      </p:pic>
      <p:pic>
        <p:nvPicPr>
          <p:cNvPr id="8" name="Picture 2" descr="https://pp.userapi.com/c629330/v629330254/23c10/lbbdpXdAdF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73264" y="6420050"/>
            <a:ext cx="299300" cy="30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636052" y="376366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12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166446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4046" y="165667"/>
            <a:ext cx="8825659" cy="754844"/>
          </a:xfrm>
        </p:spPr>
        <p:txBody>
          <a:bodyPr/>
          <a:lstStyle/>
          <a:p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СИМВОЛ «ГОРЯЧЕЕ СЕРДЦЕ»</a:t>
            </a:r>
            <a:endParaRPr lang="ru-RU" sz="3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7898" y="920511"/>
            <a:ext cx="6887500" cy="4589873"/>
          </a:xfrm>
          <a:prstGeom prst="rect">
            <a:avLst/>
          </a:prstGeom>
        </p:spPr>
      </p:pic>
      <p:pic>
        <p:nvPicPr>
          <p:cNvPr id="8" name="Picture 2" descr="https://pp.userapi.com/c629330/v629330254/23c10/lbbdpXdAdF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97096" y="6314894"/>
            <a:ext cx="396601" cy="40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853864" y="5814581"/>
            <a:ext cx="64020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17 февраля в Центральном академическом театре Российской армии в г. Москве состоялась торжественная церемония награждения лауреатов Всероссийской общественно-государственной инициативы «Горячее сердце» 2017. Вручение министром образования Васильевой О.Ю. диплома лауреата СПК «Юридическая клина» ТГУ им. Г.Р. Державина.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18939" t="98" r="5239"/>
          <a:stretch/>
        </p:blipFill>
        <p:spPr>
          <a:xfrm>
            <a:off x="154546" y="920511"/>
            <a:ext cx="4159877" cy="580345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612428" y="246982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14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67176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1472" y="2877355"/>
            <a:ext cx="8825659" cy="1981200"/>
          </a:xfrm>
        </p:spPr>
        <p:txBody>
          <a:bodyPr/>
          <a:lstStyle/>
          <a:p>
            <a:pPr algn="ctr"/>
            <a:r>
              <a:rPr lang="ru-RU" sz="6000" i="1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6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620990" y="423861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16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102203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6489" y="1641067"/>
            <a:ext cx="7193197" cy="3124201"/>
          </a:xfrm>
        </p:spPr>
        <p:txBody>
          <a:bodyPr>
            <a:noAutofit/>
          </a:bodyPr>
          <a:lstStyle/>
          <a:p>
            <a:pPr lvl="1" algn="just">
              <a:buFont typeface="Wingdings" panose="05000000000000000000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октября 1997 г. первоначально был открыт Кабинет правовой помощи при кафедре ЮНЕСКО по правам человека и демократии. </a:t>
            </a:r>
          </a:p>
          <a:p>
            <a:pPr lvl="1" algn="just">
              <a:buFont typeface="Wingdings" panose="05000000000000000000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Приказом Ректора от 1 ноября 2012 г. Студенческая правовая консультация была учреждена как структурное подразделение ТГУ имени Г.Р. Державина. </a:t>
            </a:r>
          </a:p>
          <a:p>
            <a:pPr lvl="1"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Возглавил СПК «Юридическая клиника»  Ректор ТГУ имени Г.Р. Державина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к.ю.н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., доцент Владимир Юрьевич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Стромов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непосредственное руководство осуществляет судья в почетной отставке, заведующий кафедрой гражданского и арбитражного процесса,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к.ю.н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., доцент Александр Дмитриевич Золотухин.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6937" y="1307689"/>
            <a:ext cx="4095750" cy="39814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524568" y="5347727"/>
            <a:ext cx="30381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В.Ю.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Стромов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на открытии мемориальной доски Ф.Н. Плевако. 15 ноября 2017 г.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53647" y="626263"/>
            <a:ext cx="15680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История</a:t>
            </a:r>
            <a:endParaRPr lang="ru-RU" sz="2800" i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595232" y="441597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343723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0285" y="392298"/>
            <a:ext cx="10018713" cy="1752599"/>
          </a:xfrm>
        </p:spPr>
        <p:txBody>
          <a:bodyPr>
            <a:normAutofit/>
          </a:bodyPr>
          <a:lstStyle/>
          <a:p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Цели СПК «Юридическая клиника» </a:t>
            </a:r>
            <a:br>
              <a:rPr lang="ru-RU" sz="28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ТГУ им. Г.Р. Державина</a:t>
            </a:r>
            <a:endParaRPr lang="ru-RU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8918" y="2224237"/>
            <a:ext cx="10936353" cy="3124201"/>
          </a:xfrm>
        </p:spPr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Совмещение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теоретического и практического обучения студентов Института права и национальной безопасности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Воспитание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юристов с высоким уровнем правосознания и правовой культуры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Организация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 проведение семинаров, круглых столов, конференций по вопросам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правоприменения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правового воспитания и просвещения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Оказание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бесплатной юридической помощи заинтересованным лицам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Правовое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просвещение населения.</a:t>
            </a:r>
          </a:p>
        </p:txBody>
      </p:sp>
      <p:pic>
        <p:nvPicPr>
          <p:cNvPr id="4" name="Picture 2" descr="https://pp.userapi.com/c629330/v629330254/23c10/lbbdpXdAdF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06181" y="6410424"/>
            <a:ext cx="308632" cy="31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578998" y="392298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410644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i="1" dirty="0">
                <a:latin typeface="Times New Roman" pitchFamily="18" charset="0"/>
                <a:cs typeface="Times New Roman" pitchFamily="18" charset="0"/>
              </a:rPr>
              <a:t>Структура клиники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3569033" y="1378744"/>
            <a:ext cx="4493243" cy="4018740"/>
            <a:chOff x="1848484" y="302408"/>
            <a:chExt cx="4493243" cy="4018740"/>
          </a:xfrm>
          <a:scene3d>
            <a:camera prst="orthographicFront"/>
            <a:lightRig rig="flat" dir="t"/>
          </a:scene3d>
        </p:grpSpPr>
        <p:sp>
          <p:nvSpPr>
            <p:cNvPr id="5" name="Пирог 4"/>
            <p:cNvSpPr/>
            <p:nvPr/>
          </p:nvSpPr>
          <p:spPr>
            <a:xfrm>
              <a:off x="1848484" y="302408"/>
              <a:ext cx="4493243" cy="4018740"/>
            </a:xfrm>
            <a:prstGeom prst="pie">
              <a:avLst>
                <a:gd name="adj1" fmla="val 9000000"/>
                <a:gd name="adj2" fmla="val 16200000"/>
              </a:avLst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6" name="Пирог 4"/>
            <p:cNvSpPr/>
            <p:nvPr/>
          </p:nvSpPr>
          <p:spPr>
            <a:xfrm>
              <a:off x="2333233" y="1105201"/>
              <a:ext cx="1604729" cy="119605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kern="1200" dirty="0" smtClean="0">
                  <a:latin typeface="Times New Roman" pitchFamily="18" charset="0"/>
                  <a:cs typeface="Times New Roman" pitchFamily="18" charset="0"/>
                </a:rPr>
                <a:t>Отдел правовой помощи населению</a:t>
              </a:r>
              <a:endParaRPr lang="ru-RU" sz="1600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" name="Пирог 7"/>
          <p:cNvSpPr/>
          <p:nvPr/>
        </p:nvSpPr>
        <p:spPr>
          <a:xfrm>
            <a:off x="3776351" y="1378744"/>
            <a:ext cx="4401696" cy="4127205"/>
          </a:xfrm>
          <a:prstGeom prst="pie">
            <a:avLst>
              <a:gd name="adj1" fmla="val 16200000"/>
              <a:gd name="adj2" fmla="val 1800000"/>
            </a:avLst>
          </a:pr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</p:sp>
      <p:sp>
        <p:nvSpPr>
          <p:cNvPr id="12" name="Пирог 4"/>
          <p:cNvSpPr/>
          <p:nvPr/>
        </p:nvSpPr>
        <p:spPr>
          <a:xfrm>
            <a:off x="6049710" y="2126150"/>
            <a:ext cx="1572034" cy="1228335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20320" tIns="20320" rIns="20320" bIns="2032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kern="1200" dirty="0" smtClean="0">
                <a:latin typeface="Times New Roman" pitchFamily="18" charset="0"/>
                <a:cs typeface="Times New Roman" pitchFamily="18" charset="0"/>
              </a:rPr>
              <a:t>Отдел правового просвещения и научно-практической работы </a:t>
            </a:r>
            <a:endParaRPr lang="ru-RU" sz="1600" kern="12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3827095" y="1409642"/>
            <a:ext cx="3977117" cy="4446875"/>
            <a:chOff x="2382941" y="410801"/>
            <a:chExt cx="3977117" cy="3970114"/>
          </a:xfrm>
          <a:scene3d>
            <a:camera prst="orthographicFront"/>
            <a:lightRig rig="flat" dir="t"/>
          </a:scene3d>
        </p:grpSpPr>
        <p:sp>
          <p:nvSpPr>
            <p:cNvPr id="14" name="Пирог 13"/>
            <p:cNvSpPr/>
            <p:nvPr/>
          </p:nvSpPr>
          <p:spPr>
            <a:xfrm>
              <a:off x="2382941" y="410801"/>
              <a:ext cx="3977117" cy="3970114"/>
            </a:xfrm>
            <a:prstGeom prst="pie">
              <a:avLst>
                <a:gd name="adj1" fmla="val 1406019"/>
                <a:gd name="adj2" fmla="val 9339069"/>
              </a:avLst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5" name="Пирог 4"/>
            <p:cNvSpPr/>
            <p:nvPr/>
          </p:nvSpPr>
          <p:spPr>
            <a:xfrm>
              <a:off x="3425756" y="2629176"/>
              <a:ext cx="2214578" cy="108424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kern="1200" dirty="0" smtClean="0">
                  <a:solidFill>
                    <a:schemeClr val="bg2">
                      <a:lumMod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Отдел по связям с общественностью</a:t>
              </a:r>
              <a:endParaRPr lang="ru-RU" sz="1600" kern="12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1" name="Picture 2" descr="https://pp.userapi.com/c629330/v629330254/23c10/lbbdpXdAdF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06181" y="6410424"/>
            <a:ext cx="308632" cy="31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633869" y="359466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260476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90824" y="224017"/>
            <a:ext cx="7165967" cy="989715"/>
          </a:xfrm>
        </p:spPr>
        <p:txBody>
          <a:bodyPr/>
          <a:lstStyle/>
          <a:p>
            <a:pPr algn="ctr"/>
            <a:r>
              <a:rPr lang="ru-RU" sz="1800" b="1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Прием граждан пострадавших от наводнения </a:t>
            </a:r>
            <a:br>
              <a:rPr lang="ru-RU" sz="1800" b="1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в г. Крымске </a:t>
            </a:r>
            <a:br>
              <a:rPr lang="ru-RU" sz="1800" b="1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19 – 26 августа 2012 г. </a:t>
            </a:r>
            <a:r>
              <a:rPr lang="ru-RU" sz="1800" b="1" i="1" dirty="0">
                <a:solidFill>
                  <a:schemeClr val="tx1"/>
                </a:solidFill>
                <a:latin typeface="Georgia" pitchFamily="18" charset="0"/>
              </a:rPr>
              <a:t/>
            </a:r>
            <a:br>
              <a:rPr lang="ru-RU" sz="1800" b="1" i="1" dirty="0">
                <a:solidFill>
                  <a:schemeClr val="tx1"/>
                </a:solidFill>
                <a:latin typeface="Georgia" pitchFamily="18" charset="0"/>
              </a:rPr>
            </a:br>
            <a:endParaRPr lang="ru-RU" sz="1800" i="1" dirty="0">
              <a:solidFill>
                <a:schemeClr val="tx1"/>
              </a:solidFill>
            </a:endParaRPr>
          </a:p>
        </p:txBody>
      </p:sp>
      <p:pic>
        <p:nvPicPr>
          <p:cNvPr id="5" name="Объект 4" descr="Изображение 06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0201" y="195141"/>
            <a:ext cx="3913010" cy="292083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232562" y="1327221"/>
            <a:ext cx="620387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ФОРМЫ РАБОТЫ: </a:t>
            </a:r>
          </a:p>
          <a:p>
            <a:pPr algn="just">
              <a:buFontTx/>
              <a:buChar char="-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Прием граждан в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2-х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консультационных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пунктах.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Прием заявок и ответы на вопросы в прямом эфире центрального городского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радио.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Горячая телефонная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линия.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РЕЗУЛЬТАТЫ:</a:t>
            </a:r>
          </a:p>
          <a:p>
            <a:pPr algn="just">
              <a:buFontTx/>
              <a:buChar char="-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Принято 336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граждан.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Составлено более 500 различных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документов.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Отдельные дела до настоящего момента стоят на контроле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Клиники.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https://pp.userapi.com/c834302/v834302101/25fe4/d970m6Fhew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62" y="4443526"/>
            <a:ext cx="3965951" cy="2230848"/>
          </a:xfrm>
          <a:prstGeom prst="rect">
            <a:avLst/>
          </a:prstGeom>
          <a:noFill/>
        </p:spPr>
      </p:pic>
      <p:pic>
        <p:nvPicPr>
          <p:cNvPr id="11268" name="Picture 4" descr="https://pp.userapi.com/c637717/v637717254/316c7/YadSuort4x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45700" y="2381460"/>
            <a:ext cx="2692889" cy="2019667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0608111" y="349542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168990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1260" y="103477"/>
            <a:ext cx="9824142" cy="1400530"/>
          </a:xfrm>
        </p:spPr>
        <p:txBody>
          <a:bodyPr/>
          <a:lstStyle/>
          <a:p>
            <a:pPr algn="ctr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Оказание бесплатной юридической помощи беженцам 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1260" y="1504007"/>
            <a:ext cx="4997003" cy="4676340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За 2014-2015 год было проконсультировано 40 человек с юго-востока Украины, составлено 34 правовых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документа;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осуществлено представление интересов в судебных и муниципальных органов власти для 5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человек.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7283" y="1269850"/>
            <a:ext cx="3928173" cy="29418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6938" y="4016738"/>
            <a:ext cx="4070582" cy="271202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763180" y="4408991"/>
            <a:ext cx="17826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Ведет прием Киселёв А.</a:t>
            </a:r>
            <a:endParaRPr lang="ru-RU" sz="1200" dirty="0"/>
          </a:p>
        </p:txBody>
      </p:sp>
      <p:pic>
        <p:nvPicPr>
          <p:cNvPr id="7" name="Picture 2" descr="https://pp.userapi.com/c629330/v629330254/23c10/lbbdpXdAdF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398233" y="6092792"/>
            <a:ext cx="616580" cy="63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s://pp.userapi.com/c837134/v837134427/5c6d1/1x5jhOtPau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2056" y="1904823"/>
            <a:ext cx="2623906" cy="1967930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2284" y="3842177"/>
            <a:ext cx="3907875" cy="292633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802408" y="6289763"/>
            <a:ext cx="25577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Прием детей-инвалидов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625306" y="43441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6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1265938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2980" y="4720801"/>
            <a:ext cx="4156626" cy="21371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800" y="107015"/>
            <a:ext cx="9701742" cy="1400530"/>
          </a:xfrm>
        </p:spPr>
        <p:txBody>
          <a:bodyPr/>
          <a:lstStyle/>
          <a:p>
            <a:pPr algn="ctr"/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Встреча СПК 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«Юридическая клиника», 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студентов ТГУ имени Г.Р. Державина с представителями Управления Верховного комиссара ООН по делам беженцев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19950" y="1507545"/>
            <a:ext cx="7185238" cy="419548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14 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октября 2015 г. студенты Института права и национальной безопасности встретились с делегацией Управления Верховного комиссара Организации Объединенных Наций по делам беженцев (УВКБ ООН). Целью приезда делегации в Тамбов стали мероприятия, связанные с изучением положения беженцев на территории региона. </a:t>
            </a:r>
            <a:endParaRPr lang="ru-RU" sz="17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отрудники 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российского представительства УВКБ ООН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предлажили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обсудить со студентами-юристами, обучающимися в ТГУ, вопросы бесплатной правовой помощи вынужденным беженцам, гражданам иностранных государств, апатридам, оказавшимся в трудной жизненной ситуации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30" name="Picture 6" descr="https://pp.userapi.com/c628823/v628823254/2318e/bOqr3H0K4C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1667" y="3751566"/>
            <a:ext cx="4666943" cy="3106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pp.userapi.com/c628823/v628823254/2317a/J4o2O5Eujx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0328" y="1507545"/>
            <a:ext cx="4314423" cy="2789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pp.userapi.com/c629330/v629330254/23c10/lbbdpXdAdF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640857" y="6343048"/>
            <a:ext cx="373955" cy="38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586973" y="437948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7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51031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https://pp.userapi.com/c637421/v637421254/9ab1/070gEoz-m6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14" t="26941" b="18827"/>
          <a:stretch/>
        </p:blipFill>
        <p:spPr bwMode="auto">
          <a:xfrm>
            <a:off x="911304" y="1261092"/>
            <a:ext cx="5624013" cy="217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169" y="385011"/>
            <a:ext cx="10165868" cy="446367"/>
          </a:xfrm>
        </p:spPr>
        <p:txBody>
          <a:bodyPr/>
          <a:lstStyle/>
          <a:p>
            <a:pPr algn="ctr"/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Просветительские мероприятия для школьников </a:t>
            </a:r>
            <a:endParaRPr lang="ru-RU" sz="36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s://pp.userapi.com/c633631/v633631254/1be43/5hv68A4OSRE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6738" y="3429184"/>
            <a:ext cx="4773365" cy="329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t="13450"/>
          <a:stretch/>
        </p:blipFill>
        <p:spPr>
          <a:xfrm>
            <a:off x="6993228" y="1261092"/>
            <a:ext cx="4889679" cy="2512418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6535317" y="3413722"/>
            <a:ext cx="4970395" cy="3312302"/>
          </a:xfrm>
          <a:prstGeom prst="rect">
            <a:avLst/>
          </a:prstGeom>
        </p:spPr>
      </p:pic>
      <p:pic>
        <p:nvPicPr>
          <p:cNvPr id="8" name="Picture 2" descr="https://pp.userapi.com/c629330/v629330254/23c10/lbbdpXdAdF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73264" y="6420050"/>
            <a:ext cx="299300" cy="30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194" name="AutoShape 2" descr="https://pp.userapi.com/c841428/v841428101/3a074/1u22r7wwVx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0620990" y="462046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8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247985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12125" y="64394"/>
            <a:ext cx="9963909" cy="1981200"/>
          </a:xfrm>
        </p:spPr>
        <p:txBody>
          <a:bodyPr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Студенты-клиницисты имеют консультационную площадку при Институте права и национальной безопасности ТГУ им. Г.Р. Державина, на базе  которой они ведут прием совместно с депутатами Государственной и областной Думы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12748" y="4120882"/>
            <a:ext cx="4414301" cy="27371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40127" y="1436436"/>
            <a:ext cx="4585415" cy="305694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0412" y="1986214"/>
            <a:ext cx="6105123" cy="407008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90412" y="6092792"/>
            <a:ext cx="57223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Депутаты: областной Думы  -Дубровин В.Н., Государственной Думы - Фролова Т.В.</a:t>
            </a:r>
            <a:endParaRPr lang="ru-RU" sz="1200" dirty="0"/>
          </a:p>
        </p:txBody>
      </p:sp>
      <p:pic>
        <p:nvPicPr>
          <p:cNvPr id="8" name="Picture 2" descr="https://pp.userapi.com/c629330/v629330254/23c10/lbbdpXdAdF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398233" y="6092792"/>
            <a:ext cx="616580" cy="63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0650706" y="381083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9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156029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399</TotalTime>
  <Words>526</Words>
  <Application>Microsoft Office PowerPoint</Application>
  <PresentationFormat>Произвольный</PresentationFormat>
  <Paragraphs>58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Ион</vt:lpstr>
      <vt:lpstr>Студенческая правовая консультация  «Юридическая клиника»  ФГБОУ ВО Тамбовского государственного университета  имени Г.Р. Державина </vt:lpstr>
      <vt:lpstr>Слайд 2</vt:lpstr>
      <vt:lpstr>Цели СПК «Юридическая клиника»  ТГУ им. Г.Р. Державина</vt:lpstr>
      <vt:lpstr>Структура клиники</vt:lpstr>
      <vt:lpstr>Прием граждан пострадавших от наводнения  в г. Крымске  19 – 26 августа 2012 г.  </vt:lpstr>
      <vt:lpstr>Оказание бесплатной юридической помощи беженцам </vt:lpstr>
      <vt:lpstr>Встреча СПК «Юридическая клиника», студентов ТГУ имени Г.Р. Державина с представителями Управления Верховного комиссара ООН по делам беженцев</vt:lpstr>
      <vt:lpstr>Просветительские мероприятия для школьников </vt:lpstr>
      <vt:lpstr>Студенты-клиницисты имеют консультационную площадку при Институте права и национальной безопасности ТГУ им. Г.Р. Державина, на базе  которой они ведут прием совместно с депутатами Государственной и областной Думы</vt:lpstr>
      <vt:lpstr>Круглый стол по применению электронных технологий  в институтах общества и государства</vt:lpstr>
      <vt:lpstr>Участие клиницистов  в ежегодной Международной научно-практической конференции «Актуальные проблемы гражданского, арбитражного, административного процесса, исполнительного производства и адвокатской деятельности»</vt:lpstr>
      <vt:lpstr>Ежегодная ассамблея юридической клиники</vt:lpstr>
      <vt:lpstr>СИМВОЛ «ГОРЯЧЕЕ СЕРДЦЕ»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Студенческая правовая консультация «Юридическая клиника» ФГБОУ ВО Тамбовского государственного университета имени Г.Р. Державина</dc:title>
  <dc:creator>DELL-user</dc:creator>
  <cp:lastModifiedBy>ОА</cp:lastModifiedBy>
  <cp:revision>58</cp:revision>
  <dcterms:created xsi:type="dcterms:W3CDTF">2017-11-26T11:05:22Z</dcterms:created>
  <dcterms:modified xsi:type="dcterms:W3CDTF">2018-01-18T11:49:03Z</dcterms:modified>
</cp:coreProperties>
</file>